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</p:sldIdLst>
  <p:sldSz cy="6858000" cx="9144000"/>
  <p:notesSz cx="6858000" cy="9144000"/>
  <p:embeddedFontLst>
    <p:embeddedFont>
      <p:font typeface="Lato"/>
      <p:regular r:id="rId96"/>
      <p:bold r:id="rId97"/>
      <p:italic r:id="rId98"/>
      <p:boldItalic r:id="rId99"/>
    </p:embeddedFont>
    <p:embeddedFont>
      <p:font typeface="Palatino Linotype"/>
      <p:regular r:id="rId100"/>
      <p:bold r:id="rId101"/>
      <p:italic r:id="rId102"/>
      <p:boldItalic r:id="rId103"/>
    </p:embeddedFont>
    <p:embeddedFont>
      <p:font typeface="Book Antiqua"/>
      <p:regular r:id="rId104"/>
      <p:bold r:id="rId105"/>
      <p:italic r:id="rId106"/>
      <p:boldItalic r:id="rId107"/>
    </p:embeddedFont>
    <p:embeddedFont>
      <p:font typeface="Gill Sans"/>
      <p:regular r:id="rId108"/>
      <p:bold r:id="rId10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29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D9E914A-BBC1-4AEB-A989-CD1F7797179C}">
  <a:tblStyle styleId="{FD9E914A-BBC1-4AEB-A989-CD1F7797179C}" styleName="Table_0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cap="flat" cmpd="sng" w="127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fill>
          <a:solidFill>
            <a:schemeClr val="accent4"/>
          </a:solidFill>
        </a:fill>
      </a:tcStyle>
    </a:firstRow>
    <a:neCell>
      <a:tcTxStyle/>
    </a:neCell>
    <a:nwCell>
      <a:tcTxStyle/>
    </a:nwCell>
  </a:tblStyle>
  <a:tblStyle styleId="{DA23C0CA-3F28-4F69-B570-0787E8C6A6AA}" styleName="Table_1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2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2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  <a:tblStyle styleId="{3DE552BB-5DDE-4DFE-8370-C45E68A801BB}" styleName="Table_2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297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BookAntiqua-boldItalic.fntdata"/><Relationship Id="rId106" Type="http://schemas.openxmlformats.org/officeDocument/2006/relationships/font" Target="fonts/BookAntiqua-italic.fntdata"/><Relationship Id="rId105" Type="http://schemas.openxmlformats.org/officeDocument/2006/relationships/font" Target="fonts/BookAntiqua-bold.fntdata"/><Relationship Id="rId104" Type="http://schemas.openxmlformats.org/officeDocument/2006/relationships/font" Target="fonts/BookAntiqua-regular.fntdata"/><Relationship Id="rId109" Type="http://schemas.openxmlformats.org/officeDocument/2006/relationships/font" Target="fonts/GillSans-bold.fntdata"/><Relationship Id="rId108" Type="http://schemas.openxmlformats.org/officeDocument/2006/relationships/font" Target="fonts/GillSans-regular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PalatinoLinotype-boldItalic.fntdata"/><Relationship Id="rId102" Type="http://schemas.openxmlformats.org/officeDocument/2006/relationships/font" Target="fonts/PalatinoLinotype-italic.fntdata"/><Relationship Id="rId101" Type="http://schemas.openxmlformats.org/officeDocument/2006/relationships/font" Target="fonts/PalatinoLinotype-bold.fntdata"/><Relationship Id="rId100" Type="http://schemas.openxmlformats.org/officeDocument/2006/relationships/font" Target="fonts/PalatinoLinotype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font" Target="fonts/Lato-bold.fntdata"/><Relationship Id="rId96" Type="http://schemas.openxmlformats.org/officeDocument/2006/relationships/font" Target="fonts/Lato-regular.fntdata"/><Relationship Id="rId11" Type="http://schemas.openxmlformats.org/officeDocument/2006/relationships/slide" Target="slides/slide5.xml"/><Relationship Id="rId99" Type="http://schemas.openxmlformats.org/officeDocument/2006/relationships/font" Target="fonts/Lato-boldItalic.fntdata"/><Relationship Id="rId10" Type="http://schemas.openxmlformats.org/officeDocument/2006/relationships/slide" Target="slides/slide4.xml"/><Relationship Id="rId98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5" name="Google Shape;265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6" name="Google Shape;266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9" name="Google Shape;279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6" name="Google Shape;30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Google Shape;325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6" name="Google Shape;336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5" name="Google Shape;345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6" name="Google Shape;346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3" name="Google Shape;353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2" name="Google Shape;362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6" name="Google Shape;56;p1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body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76200"/>
            <a:ext cx="2301875" cy="19097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ok" id="11" name="Google Shape;11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50" y="4763"/>
            <a:ext cx="1103313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/>
        </p:nvSpPr>
        <p:spPr>
          <a:xfrm>
            <a:off x="2762250" y="9525"/>
            <a:ext cx="3638550" cy="39687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rgbClr val="B2B2B2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Digital Image Processing, 2nd ed.</a:t>
            </a:r>
            <a:endParaRPr b="0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6950075" y="228600"/>
            <a:ext cx="25749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www.imageprocessingbook.com</a:t>
            </a:r>
            <a:endParaRPr b="0" i="0" sz="9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4" name="Google Shape;14;p1"/>
          <p:cNvCxnSpPr/>
          <p:nvPr/>
        </p:nvCxnSpPr>
        <p:spPr>
          <a:xfrm rot="10800000">
            <a:off x="-193675" y="6858000"/>
            <a:ext cx="9337675" cy="0"/>
          </a:xfrm>
          <a:prstGeom prst="straightConnector1">
            <a:avLst/>
          </a:prstGeom>
          <a:noFill/>
          <a:ln cap="flat" cmpd="sng" w="9525">
            <a:solidFill>
              <a:srgbClr val="B2B2B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1"/>
          <p:cNvCxnSpPr/>
          <p:nvPr/>
        </p:nvCxnSpPr>
        <p:spPr>
          <a:xfrm rot="10800000">
            <a:off x="1152525" y="12700"/>
            <a:ext cx="7980363" cy="0"/>
          </a:xfrm>
          <a:prstGeom prst="straightConnector1">
            <a:avLst/>
          </a:prstGeom>
          <a:noFill/>
          <a:ln cap="flat" cmpd="sng" w="9525">
            <a:solidFill>
              <a:srgbClr val="B2B2B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" name="Google Shape;16;p1"/>
          <p:cNvCxnSpPr/>
          <p:nvPr/>
        </p:nvCxnSpPr>
        <p:spPr>
          <a:xfrm rot="10800000">
            <a:off x="1660525" y="1552575"/>
            <a:ext cx="7477125" cy="0"/>
          </a:xfrm>
          <a:prstGeom prst="straightConnector1">
            <a:avLst/>
          </a:prstGeom>
          <a:noFill/>
          <a:ln cap="flat" cmpd="sng" w="9525">
            <a:solidFill>
              <a:srgbClr val="B2B2B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" name="Google Shape;17;p1"/>
          <p:cNvCxnSpPr/>
          <p:nvPr/>
        </p:nvCxnSpPr>
        <p:spPr>
          <a:xfrm rot="10800000">
            <a:off x="1933575" y="419100"/>
            <a:ext cx="7210425" cy="0"/>
          </a:xfrm>
          <a:prstGeom prst="straightConnector1">
            <a:avLst/>
          </a:prstGeom>
          <a:noFill/>
          <a:ln cap="flat" cmpd="sng" w="9525">
            <a:solidFill>
              <a:srgbClr val="B2B2B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Google Shape;18;p1"/>
          <p:cNvSpPr txBox="1"/>
          <p:nvPr/>
        </p:nvSpPr>
        <p:spPr>
          <a:xfrm>
            <a:off x="-76200" y="6477000"/>
            <a:ext cx="221773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2002 R. C. Gonzalez &amp; R. E. Woods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6.png"/><Relationship Id="rId4" Type="http://schemas.openxmlformats.org/officeDocument/2006/relationships/image" Target="../media/image69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7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0.png"/><Relationship Id="rId4" Type="http://schemas.openxmlformats.org/officeDocument/2006/relationships/image" Target="../media/image7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40.png"/><Relationship Id="rId6" Type="http://schemas.openxmlformats.org/officeDocument/2006/relationships/image" Target="../media/image8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63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30.png"/><Relationship Id="rId5" Type="http://schemas.openxmlformats.org/officeDocument/2006/relationships/image" Target="../media/image46.png"/><Relationship Id="rId6" Type="http://schemas.openxmlformats.org/officeDocument/2006/relationships/image" Target="../media/image67.png"/><Relationship Id="rId7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Relationship Id="rId4" Type="http://schemas.openxmlformats.org/officeDocument/2006/relationships/image" Target="../media/image80.png"/><Relationship Id="rId5" Type="http://schemas.openxmlformats.org/officeDocument/2006/relationships/image" Target="../media/image45.png"/><Relationship Id="rId6" Type="http://schemas.openxmlformats.org/officeDocument/2006/relationships/image" Target="../media/image8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7.png"/><Relationship Id="rId4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Relationship Id="rId4" Type="http://schemas.openxmlformats.org/officeDocument/2006/relationships/image" Target="../media/image7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6.png"/><Relationship Id="rId4" Type="http://schemas.openxmlformats.org/officeDocument/2006/relationships/image" Target="../media/image5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0.png"/><Relationship Id="rId4" Type="http://schemas.openxmlformats.org/officeDocument/2006/relationships/image" Target="../media/image9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4.png"/><Relationship Id="rId4" Type="http://schemas.openxmlformats.org/officeDocument/2006/relationships/image" Target="../media/image62.png"/><Relationship Id="rId5" Type="http://schemas.openxmlformats.org/officeDocument/2006/relationships/image" Target="../media/image7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0.png"/><Relationship Id="rId4" Type="http://schemas.openxmlformats.org/officeDocument/2006/relationships/image" Target="../media/image94.png"/><Relationship Id="rId9" Type="http://schemas.openxmlformats.org/officeDocument/2006/relationships/image" Target="../media/image109.png"/><Relationship Id="rId5" Type="http://schemas.openxmlformats.org/officeDocument/2006/relationships/image" Target="../media/image75.png"/><Relationship Id="rId6" Type="http://schemas.openxmlformats.org/officeDocument/2006/relationships/image" Target="../media/image72.png"/><Relationship Id="rId7" Type="http://schemas.openxmlformats.org/officeDocument/2006/relationships/image" Target="../media/image147.png"/><Relationship Id="rId8" Type="http://schemas.openxmlformats.org/officeDocument/2006/relationships/image" Target="../media/image9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2.png"/><Relationship Id="rId4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1.png"/><Relationship Id="rId4" Type="http://schemas.openxmlformats.org/officeDocument/2006/relationships/image" Target="../media/image8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0.png"/><Relationship Id="rId4" Type="http://schemas.openxmlformats.org/officeDocument/2006/relationships/image" Target="../media/image12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1.png"/><Relationship Id="rId4" Type="http://schemas.openxmlformats.org/officeDocument/2006/relationships/image" Target="../media/image148.png"/><Relationship Id="rId5" Type="http://schemas.openxmlformats.org/officeDocument/2006/relationships/image" Target="../media/image143.png"/><Relationship Id="rId6" Type="http://schemas.openxmlformats.org/officeDocument/2006/relationships/image" Target="../media/image149.png"/><Relationship Id="rId7" Type="http://schemas.openxmlformats.org/officeDocument/2006/relationships/image" Target="../media/image14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40.png"/><Relationship Id="rId4" Type="http://schemas.openxmlformats.org/officeDocument/2006/relationships/image" Target="../media/image9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4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9.png"/><Relationship Id="rId4" Type="http://schemas.openxmlformats.org/officeDocument/2006/relationships/image" Target="../media/image102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0.png"/><Relationship Id="rId4" Type="http://schemas.openxmlformats.org/officeDocument/2006/relationships/image" Target="../media/image1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36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7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6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6.jpg"/><Relationship Id="rId4" Type="http://schemas.openxmlformats.org/officeDocument/2006/relationships/image" Target="../media/image138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en.wikipedia.org/wiki/Moment_about_the_mean" TargetMode="External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45.png"/><Relationship Id="rId4" Type="http://schemas.openxmlformats.org/officeDocument/2006/relationships/image" Target="../media/image130.png"/><Relationship Id="rId5" Type="http://schemas.openxmlformats.org/officeDocument/2006/relationships/image" Target="../media/image124.png"/><Relationship Id="rId6" Type="http://schemas.openxmlformats.org/officeDocument/2006/relationships/image" Target="../media/image141.png"/><Relationship Id="rId7" Type="http://schemas.openxmlformats.org/officeDocument/2006/relationships/image" Target="../media/image12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9.png"/><Relationship Id="rId4" Type="http://schemas.openxmlformats.org/officeDocument/2006/relationships/image" Target="../media/image131.png"/><Relationship Id="rId5" Type="http://schemas.openxmlformats.org/officeDocument/2006/relationships/image" Target="../media/image134.png"/><Relationship Id="rId6" Type="http://schemas.openxmlformats.org/officeDocument/2006/relationships/image" Target="../media/image14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32.png"/><Relationship Id="rId4" Type="http://schemas.openxmlformats.org/officeDocument/2006/relationships/image" Target="../media/image13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33.png"/><Relationship Id="rId4" Type="http://schemas.openxmlformats.org/officeDocument/2006/relationships/image" Target="../media/image1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1604963" y="2473325"/>
            <a:ext cx="5556250" cy="131127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Chapter 10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Image Segmentation</a:t>
            </a:r>
            <a:endParaRPr b="0" i="0" sz="4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13" y="5594350"/>
            <a:ext cx="7416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2386013" y="500063"/>
            <a:ext cx="4391025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Detection of Discontinuities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Edge Detection</a:t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7363" y="1674813"/>
            <a:ext cx="5149850" cy="3840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6150" y="5640388"/>
            <a:ext cx="7416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2386013" y="500063"/>
            <a:ext cx="4391025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Detection of Discontinuities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Edge Detection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3400" y="1397000"/>
            <a:ext cx="5583238" cy="41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/>
        </p:nvSpPr>
        <p:spPr>
          <a:xfrm>
            <a:off x="2386013" y="500063"/>
            <a:ext cx="4391025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Detection of Discontinuities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Gradient Operators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457200" y="1600200"/>
            <a:ext cx="82359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/>
              <a:t>First-order derivatives: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/>
              <a:t>The gradient of an image </a:t>
            </a:r>
            <a:r>
              <a:rPr i="1" lang="en-US" sz="2400"/>
              <a:t>f</a:t>
            </a:r>
            <a:r>
              <a:rPr lang="en-US" sz="2400"/>
              <a:t>(</a:t>
            </a:r>
            <a:r>
              <a:rPr i="1" lang="en-US" sz="2400"/>
              <a:t>x</a:t>
            </a:r>
            <a:r>
              <a:rPr lang="en-US" sz="2400"/>
              <a:t>,</a:t>
            </a:r>
            <a:r>
              <a:rPr i="1" lang="en-US" sz="2400"/>
              <a:t>y</a:t>
            </a:r>
            <a:r>
              <a:rPr lang="en-US" sz="2400"/>
              <a:t>) at location (</a:t>
            </a:r>
            <a:r>
              <a:rPr i="1" lang="en-US" sz="2400"/>
              <a:t>x</a:t>
            </a:r>
            <a:r>
              <a:rPr lang="en-US" sz="2400"/>
              <a:t>,</a:t>
            </a:r>
            <a:r>
              <a:rPr i="1" lang="en-US" sz="2400"/>
              <a:t>y</a:t>
            </a:r>
            <a:r>
              <a:rPr lang="en-US" sz="2400"/>
              <a:t>) is defined as the </a:t>
            </a:r>
            <a:r>
              <a:rPr lang="en-US" sz="2400">
                <a:solidFill>
                  <a:srgbClr val="FF0000"/>
                </a:solidFill>
              </a:rPr>
              <a:t>vector</a:t>
            </a:r>
            <a:r>
              <a:rPr lang="en-US" sz="2400"/>
              <a:t>:</a:t>
            </a:r>
            <a:endParaRPr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/>
              <a:t>The </a:t>
            </a:r>
            <a:r>
              <a:rPr lang="en-US" sz="2400">
                <a:solidFill>
                  <a:srgbClr val="FF0000"/>
                </a:solidFill>
              </a:rPr>
              <a:t>magnitude</a:t>
            </a:r>
            <a:r>
              <a:rPr lang="en-US" sz="2400"/>
              <a:t> of this vector:</a:t>
            </a:r>
            <a:endParaRPr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/>
              <a:t>The </a:t>
            </a:r>
            <a:r>
              <a:rPr lang="en-US" sz="2400">
                <a:solidFill>
                  <a:srgbClr val="FF0000"/>
                </a:solidFill>
              </a:rPr>
              <a:t>direction</a:t>
            </a:r>
            <a:r>
              <a:rPr lang="en-US" sz="2400"/>
              <a:t> of this vector:</a:t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6075" y="2689225"/>
            <a:ext cx="313055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1100" y="4164013"/>
            <a:ext cx="3632200" cy="61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0313" y="4872038"/>
            <a:ext cx="2703512" cy="1081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/>
        </p:nvSpPr>
        <p:spPr>
          <a:xfrm>
            <a:off x="2386013" y="500063"/>
            <a:ext cx="4391025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Detection of Discontinuities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Gradient Operators</a:t>
            </a:r>
            <a:endParaRPr/>
          </a:p>
        </p:txBody>
      </p:sp>
      <p:grpSp>
        <p:nvGrpSpPr>
          <p:cNvPr id="163" name="Google Shape;163;p27"/>
          <p:cNvGrpSpPr/>
          <p:nvPr/>
        </p:nvGrpSpPr>
        <p:grpSpPr>
          <a:xfrm>
            <a:off x="417513" y="1681163"/>
            <a:ext cx="7600950" cy="4981575"/>
            <a:chOff x="263" y="1059"/>
            <a:chExt cx="4788" cy="3138"/>
          </a:xfrm>
        </p:grpSpPr>
        <p:pic>
          <p:nvPicPr>
            <p:cNvPr id="164" name="Google Shape;164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48" y="1059"/>
              <a:ext cx="2103" cy="31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27"/>
            <p:cNvSpPr txBox="1"/>
            <p:nvPr/>
          </p:nvSpPr>
          <p:spPr>
            <a:xfrm>
              <a:off x="263" y="1211"/>
              <a:ext cx="2610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Roberts cross-gradient operators</a:t>
              </a:r>
              <a:endParaRPr/>
            </a:p>
          </p:txBody>
        </p:sp>
        <p:sp>
          <p:nvSpPr>
            <p:cNvPr id="166" name="Google Shape;166;p27"/>
            <p:cNvSpPr txBox="1"/>
            <p:nvPr/>
          </p:nvSpPr>
          <p:spPr>
            <a:xfrm>
              <a:off x="691" y="2329"/>
              <a:ext cx="1432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Prewitt operators</a:t>
              </a:r>
              <a:endParaRPr/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799" y="3323"/>
              <a:ext cx="1315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Sobel operators</a:t>
              </a:r>
              <a:endParaRPr/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2927" y="1313"/>
              <a:ext cx="293" cy="141"/>
            </a:xfrm>
            <a:prstGeom prst="rightArrow">
              <a:avLst>
                <a:gd fmla="val 50000" name="adj1"/>
                <a:gd fmla="val 5195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2383" y="3413"/>
              <a:ext cx="293" cy="141"/>
            </a:xfrm>
            <a:prstGeom prst="rightArrow">
              <a:avLst>
                <a:gd fmla="val 50000" name="adj1"/>
                <a:gd fmla="val 5195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2396" y="2407"/>
              <a:ext cx="293" cy="141"/>
            </a:xfrm>
            <a:prstGeom prst="rightArrow">
              <a:avLst>
                <a:gd fmla="val 50000" name="adj1"/>
                <a:gd fmla="val 5195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/>
        </p:nvSpPr>
        <p:spPr>
          <a:xfrm>
            <a:off x="2386013" y="500063"/>
            <a:ext cx="4391025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Detection of Discontinuities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Gradient Operators</a:t>
            </a:r>
            <a:endParaRPr/>
          </a:p>
        </p:txBody>
      </p:sp>
      <p:grpSp>
        <p:nvGrpSpPr>
          <p:cNvPr id="176" name="Google Shape;176;p28"/>
          <p:cNvGrpSpPr/>
          <p:nvPr/>
        </p:nvGrpSpPr>
        <p:grpSpPr>
          <a:xfrm>
            <a:off x="374650" y="1755775"/>
            <a:ext cx="7818438" cy="4748213"/>
            <a:chOff x="236" y="1106"/>
            <a:chExt cx="4925" cy="2991"/>
          </a:xfrm>
        </p:grpSpPr>
        <p:pic>
          <p:nvPicPr>
            <p:cNvPr id="177" name="Google Shape;177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56" y="1106"/>
              <a:ext cx="3805" cy="29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28"/>
            <p:cNvSpPr txBox="1"/>
            <p:nvPr/>
          </p:nvSpPr>
          <p:spPr>
            <a:xfrm>
              <a:off x="236" y="1478"/>
              <a:ext cx="2011" cy="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Prewitt masks for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detecting diagonal edges</a:t>
              </a:r>
              <a:endParaRPr/>
            </a:p>
          </p:txBody>
        </p:sp>
        <p:sp>
          <p:nvSpPr>
            <p:cNvPr id="179" name="Google Shape;179;p28"/>
            <p:cNvSpPr txBox="1"/>
            <p:nvPr/>
          </p:nvSpPr>
          <p:spPr>
            <a:xfrm>
              <a:off x="269" y="2757"/>
              <a:ext cx="2011" cy="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Sobel masks for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detecting diagonal edges</a:t>
              </a: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2080" y="2894"/>
              <a:ext cx="293" cy="141"/>
            </a:xfrm>
            <a:prstGeom prst="rightArrow">
              <a:avLst>
                <a:gd fmla="val 50000" name="adj1"/>
                <a:gd fmla="val 5195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2103" y="1642"/>
              <a:ext cx="293" cy="141"/>
            </a:xfrm>
            <a:prstGeom prst="rightArrow">
              <a:avLst>
                <a:gd fmla="val 50000" name="adj1"/>
                <a:gd fmla="val 5195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450" y="1554163"/>
            <a:ext cx="8289925" cy="50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225" y="4395788"/>
            <a:ext cx="1497013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/>
        </p:nvSpPr>
        <p:spPr>
          <a:xfrm>
            <a:off x="2239963" y="500063"/>
            <a:ext cx="4684712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Detection of Discontinuities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Gradient Operators: Example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138" y="1617663"/>
            <a:ext cx="8170862" cy="494188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2239963" y="500063"/>
            <a:ext cx="4684712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Detection of Discontinuities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Gradient Operators: Example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900" y="1720850"/>
            <a:ext cx="8450263" cy="2614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 txBox="1"/>
          <p:nvPr/>
        </p:nvSpPr>
        <p:spPr>
          <a:xfrm>
            <a:off x="2239963" y="500063"/>
            <a:ext cx="4684712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Detection of Discontinuities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Gradient Operators: Example</a:t>
            </a:r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9813" y="4370388"/>
            <a:ext cx="2057400" cy="2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2013" y="4371975"/>
            <a:ext cx="2019300" cy="20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/>
        </p:nvSpPr>
        <p:spPr>
          <a:xfrm>
            <a:off x="2386013" y="500063"/>
            <a:ext cx="4391025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Detection of Discontinuities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Gradient Operators</a:t>
            </a:r>
            <a:endParaRPr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457200" y="1600200"/>
            <a:ext cx="82359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/>
              <a:t>Second-order derivatives: (The Laplacian)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/>
              <a:t>The Laplacian of an 2D function  </a:t>
            </a:r>
            <a:r>
              <a:rPr i="1" lang="en-US" sz="2400"/>
              <a:t>f</a:t>
            </a:r>
            <a:r>
              <a:rPr lang="en-US" sz="2400"/>
              <a:t>(</a:t>
            </a:r>
            <a:r>
              <a:rPr i="1" lang="en-US" sz="2400"/>
              <a:t>x</a:t>
            </a:r>
            <a:r>
              <a:rPr lang="en-US" sz="2400"/>
              <a:t>,</a:t>
            </a:r>
            <a:r>
              <a:rPr i="1" lang="en-US" sz="2400"/>
              <a:t>y</a:t>
            </a:r>
            <a:r>
              <a:rPr lang="en-US" sz="2400"/>
              <a:t>) is defined as </a:t>
            </a:r>
            <a:endParaRPr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/>
              <a:t>Two forms in practice:</a:t>
            </a:r>
            <a:endParaRPr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/>
          </a:p>
        </p:txBody>
      </p:sp>
      <p:pic>
        <p:nvPicPr>
          <p:cNvPr id="209" name="Google Shape;20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1025" y="2547938"/>
            <a:ext cx="22034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013" y="3979863"/>
            <a:ext cx="8102600" cy="20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/>
        </p:nvSpPr>
        <p:spPr>
          <a:xfrm>
            <a:off x="2386013" y="500063"/>
            <a:ext cx="4391025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Detection of Discontinuities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Gradient Operators</a:t>
            </a:r>
            <a:endParaRPr/>
          </a:p>
        </p:txBody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57200" y="1600200"/>
            <a:ext cx="8280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Consider the function: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The Laplacian of </a:t>
            </a:r>
            <a:r>
              <a:rPr i="1" lang="en-US" sz="2400"/>
              <a:t>h</a:t>
            </a:r>
            <a:r>
              <a:rPr lang="en-US" sz="2400"/>
              <a:t> is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The Laplacian of a Gaussian sometimes is called the </a:t>
            </a:r>
            <a:r>
              <a:rPr lang="en-US" sz="2400">
                <a:solidFill>
                  <a:srgbClr val="FF0000"/>
                </a:solidFill>
              </a:rPr>
              <a:t>Mexican hat function. </a:t>
            </a:r>
            <a:r>
              <a:rPr lang="en-US" sz="2400"/>
              <a:t>It also can be computed by</a:t>
            </a:r>
            <a:r>
              <a:rPr lang="en-US" sz="2400">
                <a:solidFill>
                  <a:srgbClr val="FF0000"/>
                </a:solidFill>
              </a:rPr>
              <a:t> smoothing the image with the Gaussian smoothing mask, followed by application of the Laplacian mask.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217" name="Google Shape;21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788" y="2058988"/>
            <a:ext cx="59817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0500" y="3878263"/>
            <a:ext cx="3633788" cy="11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3"/>
          <p:cNvSpPr/>
          <p:nvPr/>
        </p:nvSpPr>
        <p:spPr>
          <a:xfrm>
            <a:off x="5665788" y="3883025"/>
            <a:ext cx="2878137" cy="989013"/>
          </a:xfrm>
          <a:prstGeom prst="wedgeRectCallout">
            <a:avLst>
              <a:gd fmla="val -67648" name="adj1"/>
              <a:gd fmla="val 13083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Laplacian of a Gaussian (LoG)</a:t>
            </a: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4711700" y="1670050"/>
            <a:ext cx="2878138" cy="584200"/>
          </a:xfrm>
          <a:prstGeom prst="wedgeRectCallout">
            <a:avLst>
              <a:gd fmla="val -95282" name="adj1"/>
              <a:gd fmla="val 64403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Gaussian function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2873375" y="500063"/>
            <a:ext cx="3409950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Chapter 10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Image Segmentation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Image segmentation divides an image into regions that are connected and have some similarity within the region and some difference between adjacent regions.  </a:t>
            </a:r>
            <a:endParaRPr sz="2400"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The goal is usually to </a:t>
            </a:r>
            <a:r>
              <a:rPr lang="en-US" sz="2400">
                <a:solidFill>
                  <a:srgbClr val="FF0000"/>
                </a:solidFill>
              </a:rPr>
              <a:t>find individual objects</a:t>
            </a:r>
            <a:r>
              <a:rPr lang="en-US" sz="2400"/>
              <a:t> in an image.</a:t>
            </a:r>
            <a:endParaRPr sz="2400"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For the most part there are fundamentally two kinds of approaches to segmentation: </a:t>
            </a:r>
            <a:r>
              <a:rPr lang="en-US" sz="2400">
                <a:solidFill>
                  <a:srgbClr val="FF0000"/>
                </a:solidFill>
              </a:rPr>
              <a:t>discontinuity and similarity</a:t>
            </a:r>
            <a:r>
              <a:rPr lang="en-US" sz="2400"/>
              <a:t>. </a:t>
            </a:r>
            <a:endParaRPr sz="2400"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-US" sz="2000"/>
              <a:t>Similarity may be due to pixel intensity, color or texture.  </a:t>
            </a:r>
            <a:endParaRPr sz="2000"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-US" sz="2000"/>
              <a:t>Differences are sudden changes (discontinuities) in any of these, but especially sudden changes in intensity along a boundary line, which is called an edge.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900" y="1498600"/>
            <a:ext cx="7861300" cy="495141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 txBox="1"/>
          <p:nvPr/>
        </p:nvSpPr>
        <p:spPr>
          <a:xfrm>
            <a:off x="2386013" y="500063"/>
            <a:ext cx="4391025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Detection of Discontinuities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Gradient Operators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/>
        </p:nvSpPr>
        <p:spPr>
          <a:xfrm>
            <a:off x="2239963" y="500063"/>
            <a:ext cx="4684712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Detection of Discontinuities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Gradient Operators: Example</a:t>
            </a:r>
            <a:endParaRPr/>
          </a:p>
        </p:txBody>
      </p:sp>
      <p:grpSp>
        <p:nvGrpSpPr>
          <p:cNvPr id="232" name="Google Shape;232;p35"/>
          <p:cNvGrpSpPr/>
          <p:nvPr/>
        </p:nvGrpSpPr>
        <p:grpSpPr>
          <a:xfrm>
            <a:off x="1925638" y="1393825"/>
            <a:ext cx="5629275" cy="5464175"/>
            <a:chOff x="1213" y="878"/>
            <a:chExt cx="3546" cy="3442"/>
          </a:xfrm>
        </p:grpSpPr>
        <p:pic>
          <p:nvPicPr>
            <p:cNvPr id="233" name="Google Shape;233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38" y="878"/>
              <a:ext cx="3521" cy="3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35"/>
            <p:cNvSpPr txBox="1"/>
            <p:nvPr/>
          </p:nvSpPr>
          <p:spPr>
            <a:xfrm>
              <a:off x="3190" y="2686"/>
              <a:ext cx="1229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Sobel gradient</a:t>
              </a:r>
              <a:endParaRPr/>
            </a:p>
          </p:txBody>
        </p:sp>
        <p:sp>
          <p:nvSpPr>
            <p:cNvPr id="235" name="Google Shape;235;p35"/>
            <p:cNvSpPr txBox="1"/>
            <p:nvPr/>
          </p:nvSpPr>
          <p:spPr>
            <a:xfrm>
              <a:off x="3410" y="4032"/>
              <a:ext cx="1324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Laplacian mask</a:t>
              </a:r>
              <a:endParaRPr/>
            </a:p>
          </p:txBody>
        </p:sp>
        <p:sp>
          <p:nvSpPr>
            <p:cNvPr id="236" name="Google Shape;236;p35"/>
            <p:cNvSpPr txBox="1"/>
            <p:nvPr/>
          </p:nvSpPr>
          <p:spPr>
            <a:xfrm>
              <a:off x="1213" y="4032"/>
              <a:ext cx="2120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Gaussian smooth function</a:t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425" y="4862513"/>
            <a:ext cx="8099425" cy="16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6"/>
          <p:cNvSpPr txBox="1"/>
          <p:nvPr/>
        </p:nvSpPr>
        <p:spPr>
          <a:xfrm>
            <a:off x="2239963" y="500063"/>
            <a:ext cx="4684712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Detection of Discontinuities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Gradient Operators: Example</a:t>
            </a:r>
            <a:endParaRPr/>
          </a:p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888" y="1677988"/>
            <a:ext cx="8075612" cy="31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/>
        </p:nvSpPr>
        <p:spPr>
          <a:xfrm>
            <a:off x="1603375" y="500063"/>
            <a:ext cx="5961063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Edge Linking and Boundary Detection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Local Processing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37"/>
          <p:cNvSpPr txBox="1"/>
          <p:nvPr>
            <p:ph idx="1" type="body"/>
          </p:nvPr>
        </p:nvSpPr>
        <p:spPr>
          <a:xfrm>
            <a:off x="457200" y="1600200"/>
            <a:ext cx="82359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Two properties of edge points are useful for edge linking: </a:t>
            </a:r>
            <a:endParaRPr sz="24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-US" sz="2000"/>
              <a:t>the strength (or </a:t>
            </a:r>
            <a:r>
              <a:rPr lang="en-US" sz="2000">
                <a:solidFill>
                  <a:srgbClr val="FF0000"/>
                </a:solidFill>
              </a:rPr>
              <a:t>magnitude</a:t>
            </a:r>
            <a:r>
              <a:rPr lang="en-US" sz="2000"/>
              <a:t>) of the detected edge points</a:t>
            </a:r>
            <a:endParaRPr sz="20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-US" sz="2000"/>
              <a:t>their </a:t>
            </a:r>
            <a:r>
              <a:rPr lang="en-US" sz="2000">
                <a:solidFill>
                  <a:srgbClr val="FF0000"/>
                </a:solidFill>
              </a:rPr>
              <a:t>directions</a:t>
            </a:r>
            <a:r>
              <a:rPr lang="en-US" sz="2000"/>
              <a:t> (determined from gradient directions)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This is usually done in </a:t>
            </a:r>
            <a:r>
              <a:rPr lang="en-US" sz="2400">
                <a:solidFill>
                  <a:srgbClr val="FF0000"/>
                </a:solidFill>
              </a:rPr>
              <a:t>local neighborhoods</a:t>
            </a:r>
            <a:r>
              <a:rPr lang="en-US" sz="2400"/>
              <a:t>.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Adjacent edge points with </a:t>
            </a:r>
            <a:r>
              <a:rPr lang="en-US" sz="2400">
                <a:solidFill>
                  <a:srgbClr val="FF0000"/>
                </a:solidFill>
              </a:rPr>
              <a:t>similar </a:t>
            </a:r>
            <a:r>
              <a:rPr lang="en-US" sz="2400"/>
              <a:t>magnitude and direction are linked.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For example, an edge pixel with coordinates (</a:t>
            </a:r>
            <a:r>
              <a:rPr i="1" lang="en-US" sz="2400"/>
              <a:t>x</a:t>
            </a:r>
            <a:r>
              <a:rPr baseline="-25000" lang="en-US" sz="2400"/>
              <a:t>0</a:t>
            </a:r>
            <a:r>
              <a:rPr lang="en-US" sz="2400"/>
              <a:t>,</a:t>
            </a:r>
            <a:r>
              <a:rPr i="1" lang="en-US" sz="2400"/>
              <a:t>y</a:t>
            </a:r>
            <a:r>
              <a:rPr baseline="-25000" lang="en-US" sz="2400"/>
              <a:t>0</a:t>
            </a:r>
            <a:r>
              <a:rPr lang="en-US" sz="2400"/>
              <a:t>) in a predefined neighborhood of (</a:t>
            </a:r>
            <a:r>
              <a:rPr i="1" lang="en-US" sz="2400"/>
              <a:t>x,y</a:t>
            </a:r>
            <a:r>
              <a:rPr lang="en-US" sz="2400"/>
              <a:t>) is similar to the pixel at (</a:t>
            </a:r>
            <a:r>
              <a:rPr i="1" lang="en-US" sz="2400"/>
              <a:t>x</a:t>
            </a:r>
            <a:r>
              <a:rPr lang="en-US" sz="2400"/>
              <a:t>,</a:t>
            </a:r>
            <a:r>
              <a:rPr i="1" lang="en-US" sz="2400"/>
              <a:t>y</a:t>
            </a:r>
            <a:r>
              <a:rPr lang="en-US" sz="2400"/>
              <a:t>) if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525" y="5056188"/>
            <a:ext cx="6678613" cy="503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938" y="5561013"/>
            <a:ext cx="7346950" cy="5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/>
        </p:nvSpPr>
        <p:spPr>
          <a:xfrm>
            <a:off x="1603375" y="500063"/>
            <a:ext cx="5961063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Edge Linking and Boundary Detection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Local Processing: Example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7" name="Google Shape;25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175" y="1370013"/>
            <a:ext cx="7540625" cy="51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8"/>
          <p:cNvSpPr txBox="1"/>
          <p:nvPr/>
        </p:nvSpPr>
        <p:spPr>
          <a:xfrm>
            <a:off x="417513" y="4008438"/>
            <a:ext cx="2136775" cy="22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example,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can find the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license plate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after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edge linking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Effects of Noise</a:t>
            </a:r>
            <a:endParaRPr/>
          </a:p>
        </p:txBody>
      </p:sp>
      <p:sp>
        <p:nvSpPr>
          <p:cNvPr id="269" name="Google Shape;269;p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Consider a single row or column of the image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-US" sz="2000"/>
              <a:t>Plotting intensity as a function of position gives a signal</a:t>
            </a:r>
            <a:endParaRPr/>
          </a:p>
        </p:txBody>
      </p:sp>
      <p:pic>
        <p:nvPicPr>
          <p:cNvPr id="270" name="Google Shape;27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2488" y="2133600"/>
            <a:ext cx="5018087" cy="18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71" name="Google Shape;27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2846388"/>
            <a:ext cx="650875" cy="31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40"/>
          <p:cNvGrpSpPr/>
          <p:nvPr/>
        </p:nvGrpSpPr>
        <p:grpSpPr>
          <a:xfrm>
            <a:off x="896938" y="4360863"/>
            <a:ext cx="6265862" cy="2420937"/>
            <a:chOff x="821" y="2747"/>
            <a:chExt cx="3947" cy="1525"/>
          </a:xfrm>
        </p:grpSpPr>
        <p:pic>
          <p:nvPicPr>
            <p:cNvPr id="273" name="Google Shape;273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47" y="2747"/>
              <a:ext cx="3221" cy="1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xp_fig" id="274" name="Google Shape;274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21" y="3134"/>
              <a:ext cx="622" cy="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40"/>
            <p:cNvSpPr/>
            <p:nvPr/>
          </p:nvSpPr>
          <p:spPr>
            <a:xfrm>
              <a:off x="1451" y="3840"/>
              <a:ext cx="3242" cy="4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Where is the edge??</a:t>
              </a:r>
              <a:endParaRPr b="0" i="1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/>
          <p:nvPr/>
        </p:nvSpPr>
        <p:spPr>
          <a:xfrm>
            <a:off x="762000" y="6019800"/>
            <a:ext cx="777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is the edge?  </a:t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Solution:  Smooth First</a:t>
            </a:r>
            <a:endParaRPr/>
          </a:p>
        </p:txBody>
      </p:sp>
      <p:sp>
        <p:nvSpPr>
          <p:cNvPr id="283" name="Google Shape;283;p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/>
          </a:p>
        </p:txBody>
      </p:sp>
      <p:pic>
        <p:nvPicPr>
          <p:cNvPr id="284" name="Google Shape;28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1338" y="868363"/>
            <a:ext cx="6418262" cy="4999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ittex" id="285" name="Google Shape;28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4413" y="3810000"/>
            <a:ext cx="685800" cy="3032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ittex" id="286" name="Google Shape;28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8775" y="4875213"/>
            <a:ext cx="1341438" cy="460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87" name="Google Shape;287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7175" y="1527175"/>
            <a:ext cx="173038" cy="3032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ittex" id="288" name="Google Shape;288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7175" y="2670175"/>
            <a:ext cx="173038" cy="238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41"/>
          <p:cNvGrpSpPr/>
          <p:nvPr/>
        </p:nvGrpSpPr>
        <p:grpSpPr>
          <a:xfrm>
            <a:off x="4495800" y="6019800"/>
            <a:ext cx="3856038" cy="460375"/>
            <a:chOff x="2256" y="3982"/>
            <a:chExt cx="2429" cy="290"/>
          </a:xfrm>
        </p:grpSpPr>
        <p:pic>
          <p:nvPicPr>
            <p:cNvPr descr="Edittex" id="290" name="Google Shape;290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40" y="3982"/>
              <a:ext cx="845" cy="2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41"/>
            <p:cNvSpPr/>
            <p:nvPr/>
          </p:nvSpPr>
          <p:spPr>
            <a:xfrm>
              <a:off x="2256" y="3984"/>
              <a:ext cx="1728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Look for peaks in </a:t>
              </a:r>
              <a:endParaRPr b="0" i="1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5988" y="1905000"/>
            <a:ext cx="5721350" cy="462121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Derivative Theorem of Convolution</a:t>
            </a:r>
            <a:endParaRPr/>
          </a:p>
        </p:txBody>
      </p:sp>
      <p:sp>
        <p:nvSpPr>
          <p:cNvPr id="299" name="Google Shape;299;p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latino Linotype"/>
              <a:buNone/>
            </a:pPr>
            <a:r>
              <a:rPr lang="en-US" sz="2000">
                <a:latin typeface="Palatino Linotype"/>
                <a:ea typeface="Palatino Linotype"/>
                <a:cs typeface="Palatino Linotype"/>
                <a:sym typeface="Palatino Linotype"/>
              </a:rPr>
              <a:t>…</a:t>
            </a:r>
            <a:r>
              <a:rPr lang="en-US" sz="2000"/>
              <a:t>saves us one operation.</a:t>
            </a:r>
            <a:endParaRPr i="1" sz="2000"/>
          </a:p>
        </p:txBody>
      </p:sp>
      <p:pic>
        <p:nvPicPr>
          <p:cNvPr descr="Edittex" id="300" name="Google Shape;30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1219200"/>
            <a:ext cx="3222625" cy="460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301" name="Google Shape;30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5600" y="2536825"/>
            <a:ext cx="173038" cy="3032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ittex" id="302" name="Google Shape;302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7300" y="3908425"/>
            <a:ext cx="541338" cy="460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ittex" id="303" name="Google Shape;303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" y="5432425"/>
            <a:ext cx="1341438" cy="4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Laplacian of Gaussian (LoG)</a:t>
            </a:r>
            <a:endParaRPr/>
          </a:p>
        </p:txBody>
      </p:sp>
      <p:sp>
        <p:nvSpPr>
          <p:cNvPr id="310" name="Google Shape;310;p4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/>
          </a:p>
        </p:txBody>
      </p:sp>
      <p:pic>
        <p:nvPicPr>
          <p:cNvPr id="311" name="Google Shape;31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775" y="1981200"/>
            <a:ext cx="5822950" cy="4073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312" name="Google Shape;31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2088" y="2546350"/>
            <a:ext cx="173037" cy="3032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ittex" id="313" name="Google Shape;313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7738" y="3694113"/>
            <a:ext cx="687387" cy="541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ittex" id="314" name="Google Shape;314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5083175"/>
            <a:ext cx="1482725" cy="5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3"/>
          <p:cNvSpPr txBox="1"/>
          <p:nvPr/>
        </p:nvSpPr>
        <p:spPr>
          <a:xfrm>
            <a:off x="3754438" y="3551238"/>
            <a:ext cx="3532187" cy="30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Laplacian of Gaussian operator</a:t>
            </a:r>
            <a:endParaRPr/>
          </a:p>
        </p:txBody>
      </p:sp>
      <p:sp>
        <p:nvSpPr>
          <p:cNvPr id="316" name="Google Shape;316;p43"/>
          <p:cNvSpPr/>
          <p:nvPr/>
        </p:nvSpPr>
        <p:spPr>
          <a:xfrm>
            <a:off x="685800" y="6172200"/>
            <a:ext cx="30829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is the edge?  </a:t>
            </a:r>
            <a:endParaRPr b="0" i="1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3"/>
          <p:cNvSpPr/>
          <p:nvPr/>
        </p:nvSpPr>
        <p:spPr>
          <a:xfrm>
            <a:off x="3892550" y="6172200"/>
            <a:ext cx="3879850" cy="457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Zero-crossings of bottom graph !</a:t>
            </a:r>
            <a:endParaRPr b="0" i="1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86000" y="1090613"/>
            <a:ext cx="2527300" cy="7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3"/>
          <p:cNvSpPr/>
          <p:nvPr/>
        </p:nvSpPr>
        <p:spPr>
          <a:xfrm>
            <a:off x="3571875" y="1066800"/>
            <a:ext cx="863600" cy="8382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0" name="Google Shape;320;p43"/>
          <p:cNvCxnSpPr/>
          <p:nvPr/>
        </p:nvCxnSpPr>
        <p:spPr>
          <a:xfrm rot="10800000">
            <a:off x="4435475" y="1770063"/>
            <a:ext cx="1109663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43"/>
          <p:cNvSpPr txBox="1"/>
          <p:nvPr/>
        </p:nvSpPr>
        <p:spPr>
          <a:xfrm>
            <a:off x="5549900" y="1474788"/>
            <a:ext cx="2454275" cy="376237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Laplacian of Gaussian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5715000" y="3962400"/>
            <a:ext cx="2057400" cy="13716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94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1336675" y="3962400"/>
            <a:ext cx="1905000" cy="1143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94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3657600" y="1600200"/>
            <a:ext cx="2133600" cy="4572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94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3733800" y="1676400"/>
            <a:ext cx="205740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Image Segmentation</a:t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>
            <a:off x="1344613" y="3200400"/>
            <a:ext cx="2057400" cy="381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94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1420813" y="3200400"/>
            <a:ext cx="205740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Discontinuity</a:t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5715000" y="3200400"/>
            <a:ext cx="2057400" cy="381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94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5791200" y="3200400"/>
            <a:ext cx="205740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Similarity</a:t>
            </a:r>
            <a:endParaRPr/>
          </a:p>
        </p:txBody>
      </p:sp>
      <p:cxnSp>
        <p:nvCxnSpPr>
          <p:cNvPr id="89" name="Google Shape;89;p17"/>
          <p:cNvCxnSpPr>
            <a:stCxn id="83" idx="2"/>
          </p:cNvCxnSpPr>
          <p:nvPr/>
        </p:nvCxnSpPr>
        <p:spPr>
          <a:xfrm flipH="1">
            <a:off x="4721100" y="2057400"/>
            <a:ext cx="3300" cy="457200"/>
          </a:xfrm>
          <a:prstGeom prst="straightConnector1">
            <a:avLst/>
          </a:prstGeom>
          <a:noFill/>
          <a:ln cap="flat" cmpd="sng" w="9525">
            <a:solidFill>
              <a:srgbClr val="00CB9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7"/>
          <p:cNvCxnSpPr/>
          <p:nvPr/>
        </p:nvCxnSpPr>
        <p:spPr>
          <a:xfrm>
            <a:off x="2438400" y="2514600"/>
            <a:ext cx="4378325" cy="6350"/>
          </a:xfrm>
          <a:prstGeom prst="straightConnector1">
            <a:avLst/>
          </a:prstGeom>
          <a:noFill/>
          <a:ln cap="flat" cmpd="sng" w="9525">
            <a:solidFill>
              <a:srgbClr val="00CB9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" name="Google Shape;91;p17"/>
          <p:cNvCxnSpPr>
            <a:endCxn id="86" idx="0"/>
          </p:cNvCxnSpPr>
          <p:nvPr/>
        </p:nvCxnSpPr>
        <p:spPr>
          <a:xfrm>
            <a:off x="2438413" y="2514600"/>
            <a:ext cx="11100" cy="685800"/>
          </a:xfrm>
          <a:prstGeom prst="straightConnector1">
            <a:avLst/>
          </a:prstGeom>
          <a:noFill/>
          <a:ln cap="flat" cmpd="sng" w="9525">
            <a:solidFill>
              <a:srgbClr val="00CB97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92" name="Google Shape;92;p17"/>
          <p:cNvCxnSpPr>
            <a:endCxn id="88" idx="0"/>
          </p:cNvCxnSpPr>
          <p:nvPr/>
        </p:nvCxnSpPr>
        <p:spPr>
          <a:xfrm>
            <a:off x="6816600" y="2520900"/>
            <a:ext cx="3300" cy="679500"/>
          </a:xfrm>
          <a:prstGeom prst="straightConnector1">
            <a:avLst/>
          </a:prstGeom>
          <a:noFill/>
          <a:ln cap="flat" cmpd="sng" w="9525">
            <a:solidFill>
              <a:srgbClr val="00CB97"/>
            </a:solidFill>
            <a:prstDash val="solid"/>
            <a:round/>
            <a:headEnd len="sm" w="sm" type="none"/>
            <a:tailEnd len="lg" w="lg" type="stealth"/>
          </a:ln>
        </p:spPr>
      </p:cxnSp>
      <p:sp>
        <p:nvSpPr>
          <p:cNvPr id="93" name="Google Shape;93;p17"/>
          <p:cNvSpPr txBox="1"/>
          <p:nvPr/>
        </p:nvSpPr>
        <p:spPr>
          <a:xfrm>
            <a:off x="1371600" y="3886200"/>
            <a:ext cx="21336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e.g.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- Point Detection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- Line Detection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- Edge Detection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5715000" y="3886200"/>
            <a:ext cx="2133600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e.g.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- Thresholding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- Region Growing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- Region splitting &amp;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               merging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Canny Edge Operator</a:t>
            </a:r>
            <a:endParaRPr/>
          </a:p>
        </p:txBody>
      </p:sp>
      <p:sp>
        <p:nvSpPr>
          <p:cNvPr id="328" name="Google Shape;328;p4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Smooth image </a:t>
            </a:r>
            <a:r>
              <a:rPr i="1" lang="en-US" sz="2000"/>
              <a:t>I</a:t>
            </a:r>
            <a:r>
              <a:rPr lang="en-US" sz="2000"/>
              <a:t> with 2D Gaussian:</a:t>
            </a:r>
            <a:endParaRPr/>
          </a:p>
          <a:p>
            <a:pPr indent="-266700" lvl="0" marL="342900" rtl="0" algn="l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i="1" sz="1200"/>
          </a:p>
          <a:p>
            <a:pPr indent="-342900" lvl="0" marL="3429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Find local edge normal directions for each pixel</a:t>
            </a:r>
            <a:endParaRPr/>
          </a:p>
          <a:p>
            <a:pPr indent="-215900" lvl="0" marL="342900" rtl="0" algn="l">
              <a:lnSpc>
                <a:spcPct val="1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sz="2000"/>
          </a:p>
          <a:p>
            <a:pPr indent="-215900" lvl="0" marL="3429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sz="2000"/>
          </a:p>
          <a:p>
            <a:pPr indent="-215900" lvl="0" marL="3429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Compute edge magnitudes</a:t>
            </a:r>
            <a:endParaRPr/>
          </a:p>
          <a:p>
            <a:pPr indent="-266700" lvl="0" marL="342900" rtl="0" algn="l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sz="1200"/>
          </a:p>
          <a:p>
            <a:pPr indent="-342900" lvl="0" marL="3429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Locate edges by finding zero-crossings along the edge normal directions (</a:t>
            </a:r>
            <a:r>
              <a:rPr b="1" lang="en-US" sz="2000"/>
              <a:t>non-maximum suppression</a:t>
            </a:r>
            <a:r>
              <a:rPr lang="en-US" sz="2000"/>
              <a:t>)</a:t>
            </a:r>
            <a:endParaRPr/>
          </a:p>
          <a:p>
            <a:pPr indent="-215900" lvl="0" marL="342900" rtl="0" algn="l">
              <a:lnSpc>
                <a:spcPct val="1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sz="2000"/>
          </a:p>
          <a:p>
            <a:pPr indent="-215900" lvl="0" marL="3429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sz="2000"/>
          </a:p>
          <a:p>
            <a:pPr indent="-215900" lvl="0" marL="3429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sz="2000"/>
          </a:p>
        </p:txBody>
      </p:sp>
      <p:pic>
        <p:nvPicPr>
          <p:cNvPr id="329" name="Google Shape;32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8338" y="2695575"/>
            <a:ext cx="172085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0" y="1504950"/>
            <a:ext cx="684213" cy="354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2800" y="5403850"/>
            <a:ext cx="1670050" cy="8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38625" y="3886200"/>
            <a:ext cx="1163638" cy="506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/>
          <p:nvPr>
            <p:ph type="title"/>
          </p:nvPr>
        </p:nvSpPr>
        <p:spPr>
          <a:xfrm>
            <a:off x="457200" y="-76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Non-maximum Suppression</a:t>
            </a:r>
            <a:endParaRPr/>
          </a:p>
        </p:txBody>
      </p:sp>
      <p:sp>
        <p:nvSpPr>
          <p:cNvPr id="339" name="Google Shape;339;p45"/>
          <p:cNvSpPr txBox="1"/>
          <p:nvPr>
            <p:ph idx="1" type="body"/>
          </p:nvPr>
        </p:nvSpPr>
        <p:spPr>
          <a:xfrm>
            <a:off x="457200" y="5143500"/>
            <a:ext cx="8229600" cy="982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Check if pixel is local maximum along gradient direction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requires checking interpolated pixels p and r</a:t>
            </a:r>
            <a:endParaRPr/>
          </a:p>
        </p:txBody>
      </p:sp>
      <p:pic>
        <p:nvPicPr>
          <p:cNvPr id="340" name="Google Shape;34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295400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1295400"/>
            <a:ext cx="32004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5"/>
          <p:cNvSpPr/>
          <p:nvPr/>
        </p:nvSpPr>
        <p:spPr>
          <a:xfrm>
            <a:off x="628650" y="828675"/>
            <a:ext cx="7848600" cy="7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The Canny Edge Detector</a:t>
            </a:r>
            <a:endParaRPr/>
          </a:p>
        </p:txBody>
      </p:sp>
      <p:sp>
        <p:nvSpPr>
          <p:cNvPr id="349" name="Google Shape;349;p4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/>
              <a:t>original image (Lena)</a:t>
            </a:r>
            <a:endParaRPr/>
          </a:p>
        </p:txBody>
      </p:sp>
      <p:pic>
        <p:nvPicPr>
          <p:cNvPr descr="lena" id="350" name="Google Shape;35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8075" y="1250950"/>
            <a:ext cx="4387850" cy="43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nny3" id="356" name="Google Shape;35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8075" y="1219200"/>
            <a:ext cx="4387850" cy="43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7"/>
          <p:cNvSpPr/>
          <p:nvPr/>
        </p:nvSpPr>
        <p:spPr>
          <a:xfrm>
            <a:off x="685800" y="5759450"/>
            <a:ext cx="777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magnitude of the gradient</a:t>
            </a:r>
            <a:endParaRPr/>
          </a:p>
        </p:txBody>
      </p:sp>
      <p:sp>
        <p:nvSpPr>
          <p:cNvPr id="358" name="Google Shape;358;p4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59" name="Google Shape;35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canny edge detector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nny5" id="365" name="Google Shape;36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0900" y="1376363"/>
            <a:ext cx="4375150" cy="43751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lena" id="366" name="Google Shape;36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063" y="1371600"/>
            <a:ext cx="4387850" cy="43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8"/>
          <p:cNvSpPr txBox="1"/>
          <p:nvPr/>
        </p:nvSpPr>
        <p:spPr>
          <a:xfrm>
            <a:off x="5232400" y="5867400"/>
            <a:ext cx="3109913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non-maximum suppression</a:t>
            </a:r>
            <a:endParaRPr/>
          </a:p>
        </p:txBody>
      </p:sp>
      <p:sp>
        <p:nvSpPr>
          <p:cNvPr id="368" name="Google Shape;368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The Canny Edge Detector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9"/>
          <p:cNvSpPr txBox="1"/>
          <p:nvPr>
            <p:ph idx="1" type="body"/>
          </p:nvPr>
        </p:nvSpPr>
        <p:spPr>
          <a:xfrm>
            <a:off x="457200" y="3659833"/>
            <a:ext cx="8229600" cy="2466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800"/>
              <a:t>An edge detection algorithm detects edges in an image by determining where the brightness/intensity of an image changes drastically.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800"/>
              <a:t>For the Hough Transform algorithm, it is crucial to perform edge detection first to produce an edge image which will then be used as input into the algorithm.</a:t>
            </a:r>
            <a:endParaRPr sz="1800"/>
          </a:p>
        </p:txBody>
      </p:sp>
      <p:sp>
        <p:nvSpPr>
          <p:cNvPr id="374" name="Google Shape;374;p49"/>
          <p:cNvSpPr txBox="1"/>
          <p:nvPr/>
        </p:nvSpPr>
        <p:spPr>
          <a:xfrm>
            <a:off x="1174750" y="500063"/>
            <a:ext cx="6821488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Edge Linking and Boundary Detection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Global Processing via the Hough Transform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ttps://miro.medium.com/v2/resize:fit:960/1*dIx2EJj7ZQMNWSpoOHwefw.jpeg" id="375" name="Google Shape;37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7494" y="1652155"/>
            <a:ext cx="6096000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9"/>
          <p:cNvSpPr/>
          <p:nvPr/>
        </p:nvSpPr>
        <p:spPr>
          <a:xfrm>
            <a:off x="2417884" y="3198168"/>
            <a:ext cx="43082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Canny Edge Detection Algorithm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663" y="3467100"/>
            <a:ext cx="7499350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0"/>
          <p:cNvSpPr txBox="1"/>
          <p:nvPr/>
        </p:nvSpPr>
        <p:spPr>
          <a:xfrm>
            <a:off x="1174750" y="500063"/>
            <a:ext cx="6821488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Edge Linking and Boundary Detection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Global Processing via the Hough Transform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p50"/>
          <p:cNvSpPr txBox="1"/>
          <p:nvPr>
            <p:ph idx="1" type="body"/>
          </p:nvPr>
        </p:nvSpPr>
        <p:spPr>
          <a:xfrm>
            <a:off x="457200" y="1600200"/>
            <a:ext cx="814546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Hough transform: a way of finding edge points in an image that lie along a straight line.</a:t>
            </a:r>
            <a:r>
              <a:rPr lang="en-US" sz="2000"/>
              <a:t>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Example: </a:t>
            </a:r>
            <a:r>
              <a:rPr i="1" lang="en-US" sz="2400"/>
              <a:t>xy</a:t>
            </a:r>
            <a:r>
              <a:rPr lang="en-US" sz="2400"/>
              <a:t>-plane v.s. </a:t>
            </a:r>
            <a:r>
              <a:rPr i="1" lang="en-US" sz="2400"/>
              <a:t>ab</a:t>
            </a:r>
            <a:r>
              <a:rPr lang="en-US" sz="2400"/>
              <a:t>-plane (parameter space)</a:t>
            </a:r>
            <a:endParaRPr/>
          </a:p>
        </p:txBody>
      </p:sp>
      <p:pic>
        <p:nvPicPr>
          <p:cNvPr id="384" name="Google Shape;38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5175" y="2803525"/>
            <a:ext cx="1912938" cy="6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1"/>
          <p:cNvSpPr/>
          <p:nvPr/>
        </p:nvSpPr>
        <p:spPr>
          <a:xfrm>
            <a:off x="1288473" y="441297"/>
            <a:ext cx="77724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Problem: 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set of points, use Hough transform to join these points. A(1,4), B(2,3) ,C(3,1) ,D(4,1) ,E(5,0)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0" name="Google Shape;390;p51"/>
          <p:cNvSpPr/>
          <p:nvPr/>
        </p:nvSpPr>
        <p:spPr>
          <a:xfrm>
            <a:off x="31173" y="1478570"/>
            <a:ext cx="90297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Solution: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Lets think about equation of line that is y=ax+b.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Now, if we rewrite the same line equation by keeping b in LHS, then we get b=-ax+y. So if we write the same equation for point A(1,4), then consider x=1 and y=4 so that we will get b=-a+4. The following table shows all the equations for a given point</a:t>
            </a:r>
            <a:endParaRPr/>
          </a:p>
        </p:txBody>
      </p:sp>
      <p:pic>
        <p:nvPicPr>
          <p:cNvPr id="391" name="Google Shape;39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0023" y="3746500"/>
            <a:ext cx="5829300" cy="31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6" name="Google Shape;396;p52"/>
          <p:cNvGraphicFramePr/>
          <p:nvPr/>
        </p:nvGraphicFramePr>
        <p:xfrm>
          <a:off x="140630" y="161059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{FD9E914A-BBC1-4AEB-A989-CD1F7797179C}</a:tableStyleId>
              </a:tblPr>
              <a:tblGrid>
                <a:gridCol w="822300"/>
                <a:gridCol w="1174725"/>
                <a:gridCol w="1703350"/>
                <a:gridCol w="1762100"/>
                <a:gridCol w="1483100"/>
                <a:gridCol w="1600575"/>
              </a:tblGrid>
              <a:tr h="75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Point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equations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Now a=0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New point (a,b)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Now a=1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New point (a,b)</a:t>
                      </a:r>
                      <a:endParaRPr/>
                    </a:p>
                  </a:txBody>
                  <a:tcPr marT="0" marB="0" marR="0" marL="0"/>
                </a:tc>
              </a:tr>
              <a:tr h="75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A(1,4)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b= -a+4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b= -(0)+4 =4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(0,4)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b= -(1)+4 =3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(1,3)</a:t>
                      </a:r>
                      <a:endParaRPr/>
                    </a:p>
                  </a:txBody>
                  <a:tcPr marT="0" marB="0" marR="0" marL="0"/>
                </a:tc>
              </a:tr>
              <a:tr h="75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B(2,3)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b= -2a+3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b= -2(0)+3=3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(0,3)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b= -2(1)+3=1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(1,1)</a:t>
                      </a:r>
                      <a:endParaRPr/>
                    </a:p>
                  </a:txBody>
                  <a:tcPr marT="0" marB="0" marR="0" marL="0"/>
                </a:tc>
              </a:tr>
              <a:tr h="75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C(3,1)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b= -3a+1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b= -3(0)+1=1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(0,1)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b= -3(1)+1=-2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(1,-2)</a:t>
                      </a:r>
                      <a:endParaRPr/>
                    </a:p>
                  </a:txBody>
                  <a:tcPr marT="0" marB="0" marR="0" marL="0"/>
                </a:tc>
              </a:tr>
              <a:tr h="75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D(4,1)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b= -4a+1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b= -4(0)+1=1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(0,1)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b= -4(1)+1=3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(1,-3)</a:t>
                      </a:r>
                      <a:endParaRPr/>
                    </a:p>
                  </a:txBody>
                  <a:tcPr marT="0" marB="0" marR="0" marL="0"/>
                </a:tc>
              </a:tr>
              <a:tr h="75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E(5,0)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b= -5a+0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b= -5(0)+0=0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(0,0)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b= -5(1)+0=-5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(1,-5)</a:t>
                      </a:r>
                      <a:endParaRPr/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913" y="695829"/>
            <a:ext cx="5186796" cy="598851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3"/>
          <p:cNvSpPr/>
          <p:nvPr/>
        </p:nvSpPr>
        <p:spPr>
          <a:xfrm>
            <a:off x="0" y="1465256"/>
            <a:ext cx="35225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Let us plot the new point on the graph as given below</a:t>
            </a:r>
            <a:endParaRPr/>
          </a:p>
        </p:txBody>
      </p:sp>
      <p:graphicFrame>
        <p:nvGraphicFramePr>
          <p:cNvPr id="403" name="Google Shape;403;p53"/>
          <p:cNvGraphicFramePr/>
          <p:nvPr/>
        </p:nvGraphicFramePr>
        <p:xfrm>
          <a:off x="228600" y="20897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{DA23C0CA-3F28-4F69-B570-0787E8C6A6AA}</a:tableStyleId>
              </a:tblPr>
              <a:tblGrid>
                <a:gridCol w="822300"/>
                <a:gridCol w="850625"/>
                <a:gridCol w="696200"/>
              </a:tblGrid>
              <a:tr h="75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Point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New point (a,b)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New point (a,b)</a:t>
                      </a:r>
                      <a:endParaRPr/>
                    </a:p>
                  </a:txBody>
                  <a:tcPr marT="0" marB="0" marR="0" marL="0"/>
                </a:tc>
              </a:tr>
              <a:tr h="75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A(1,4)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(0,4)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(1,3)</a:t>
                      </a:r>
                      <a:endParaRPr/>
                    </a:p>
                  </a:txBody>
                  <a:tcPr marT="0" marB="0" marR="0" marL="0"/>
                </a:tc>
              </a:tr>
              <a:tr h="75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B(2,3)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(0,3)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(1,1)</a:t>
                      </a:r>
                      <a:endParaRPr/>
                    </a:p>
                  </a:txBody>
                  <a:tcPr marT="0" marB="0" marR="0" marL="0"/>
                </a:tc>
              </a:tr>
              <a:tr h="75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C(3,1)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(0,1)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(1,-2)</a:t>
                      </a:r>
                      <a:endParaRPr/>
                    </a:p>
                  </a:txBody>
                  <a:tcPr marT="0" marB="0" marR="0" marL="0"/>
                </a:tc>
              </a:tr>
              <a:tr h="75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D(4,1)</a:t>
                      </a:r>
                      <a:endParaRPr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(0,1)</a:t>
                      </a:r>
                      <a:endParaRPr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(1,-3)</a:t>
                      </a:r>
                      <a:endParaRPr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75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E(5,0)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(0,0)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(1,-5)</a:t>
                      </a:r>
                      <a:endParaRPr/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/>
        </p:nvSpPr>
        <p:spPr>
          <a:xfrm>
            <a:off x="2359025" y="785813"/>
            <a:ext cx="4391025" cy="4572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Detection of Discontinuities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2900" y="4730750"/>
            <a:ext cx="4618038" cy="169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457200" y="1600200"/>
            <a:ext cx="826611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There are three kinds of discontinuities of intensity: </a:t>
            </a:r>
            <a:r>
              <a:rPr lang="en-US" sz="2400">
                <a:solidFill>
                  <a:srgbClr val="FF0000"/>
                </a:solidFill>
              </a:rPr>
              <a:t>points</a:t>
            </a:r>
            <a:r>
              <a:rPr lang="en-US" sz="2400"/>
              <a:t>, </a:t>
            </a:r>
            <a:r>
              <a:rPr lang="en-US" sz="2400">
                <a:solidFill>
                  <a:srgbClr val="FF0000"/>
                </a:solidFill>
              </a:rPr>
              <a:t>lines</a:t>
            </a:r>
            <a:r>
              <a:rPr lang="en-US" sz="2400"/>
              <a:t> and </a:t>
            </a:r>
            <a:r>
              <a:rPr lang="en-US" sz="2400">
                <a:solidFill>
                  <a:srgbClr val="FF0000"/>
                </a:solidFill>
              </a:rPr>
              <a:t>edges</a:t>
            </a:r>
            <a:r>
              <a:rPr lang="en-US" sz="2400"/>
              <a:t>.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The most common way to look for discontinuities is to scan a small mask over the image.  The mask determines which kind of discontinuity to look for</a:t>
            </a:r>
            <a:r>
              <a:rPr lang="en-US" sz="2000"/>
              <a:t>.  </a:t>
            </a:r>
            <a:endParaRPr sz="2000"/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6500" y="3659188"/>
            <a:ext cx="4038600" cy="7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"/>
          <p:cNvSpPr/>
          <p:nvPr/>
        </p:nvSpPr>
        <p:spPr>
          <a:xfrm>
            <a:off x="170729" y="1573418"/>
            <a:ext cx="869271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can see that almost all line cross each other at a point (-1,5). So here now a=-1 and b =5.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Now let’s put these values in the y=ax+b equation so we get y=-1x+5 so y=-x+5 is the line equation that will link all the edges.</a:t>
            </a:r>
            <a:endParaRPr/>
          </a:p>
        </p:txBody>
      </p:sp>
      <p:pic>
        <p:nvPicPr>
          <p:cNvPr id="409" name="Google Shape;40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0800" y="3149969"/>
            <a:ext cx="3633355" cy="3607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5"/>
          <p:cNvSpPr txBox="1"/>
          <p:nvPr/>
        </p:nvSpPr>
        <p:spPr>
          <a:xfrm>
            <a:off x="1174750" y="500063"/>
            <a:ext cx="6821488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Edge Linking and Boundary Detection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Global Processing via the Hough Transform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5" name="Google Shape;415;p55"/>
          <p:cNvSpPr txBox="1"/>
          <p:nvPr>
            <p:ph idx="1" type="body"/>
          </p:nvPr>
        </p:nvSpPr>
        <p:spPr>
          <a:xfrm>
            <a:off x="457200" y="1600200"/>
            <a:ext cx="832311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There is one flaw with representing lines in the form of </a:t>
            </a:r>
            <a:r>
              <a:rPr i="1" lang="en-US" sz="2400"/>
              <a:t>y = ax + b</a:t>
            </a:r>
            <a:r>
              <a:rPr b="1" i="1" lang="en-US" sz="2400"/>
              <a:t> </a:t>
            </a:r>
            <a:r>
              <a:rPr lang="en-US" sz="2400"/>
              <a:t>and the Hough Space with the slope and intercept.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In this form, the algorithm won’t be able to detect vertical lines because the slope </a:t>
            </a:r>
            <a:r>
              <a:rPr i="1" lang="en-US" sz="2400"/>
              <a:t>a</a:t>
            </a:r>
            <a:r>
              <a:rPr lang="en-US" sz="2400"/>
              <a:t> is undefined/infinity for vertical lines (Leavers, 1992).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 Programmatically, this means that a computer would need an infinite amount of memory to represent all possible values of </a:t>
            </a:r>
            <a:r>
              <a:rPr i="1" lang="en-US" sz="2400"/>
              <a:t>a</a:t>
            </a:r>
            <a:r>
              <a:rPr lang="en-US" sz="2400"/>
              <a:t>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 To avoid this issue, a straight line is instead represented by a line called the normal line that passes through the origin and perpendicular to that straight line. The form of the normal line is ρ</a:t>
            </a:r>
            <a:r>
              <a:rPr i="1" lang="en-US" sz="2400"/>
              <a:t> = x cos(</a:t>
            </a:r>
            <a:r>
              <a:rPr lang="en-US" sz="2400"/>
              <a:t>θ</a:t>
            </a:r>
            <a:r>
              <a:rPr i="1" lang="en-US" sz="2400"/>
              <a:t>) + y sin(</a:t>
            </a:r>
            <a:r>
              <a:rPr lang="en-US" sz="2400"/>
              <a:t>θ</a:t>
            </a:r>
            <a:r>
              <a:rPr i="1" lang="en-US" sz="2400"/>
              <a:t>) </a:t>
            </a:r>
            <a:r>
              <a:rPr lang="en-US" sz="2400"/>
              <a:t>where ρ</a:t>
            </a:r>
            <a:r>
              <a:rPr i="1" lang="en-US" sz="2400"/>
              <a:t> </a:t>
            </a:r>
            <a:r>
              <a:rPr lang="en-US" sz="2400"/>
              <a:t>is the length of the normal line and θ is the angle between the normal line and the x axis.</a:t>
            </a:r>
            <a:endParaRPr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6"/>
          <p:cNvSpPr txBox="1"/>
          <p:nvPr/>
        </p:nvSpPr>
        <p:spPr>
          <a:xfrm>
            <a:off x="1174750" y="500063"/>
            <a:ext cx="6821488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Edge Linking and Boundary Detection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Global Processing via the Hough Transform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56"/>
          <p:cNvSpPr txBox="1"/>
          <p:nvPr>
            <p:ph idx="1" type="body"/>
          </p:nvPr>
        </p:nvSpPr>
        <p:spPr>
          <a:xfrm>
            <a:off x="457200" y="1600200"/>
            <a:ext cx="46672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The Hough transform consists of finding all pairs of values of </a:t>
            </a:r>
            <a:r>
              <a:rPr i="1" lang="en-US" sz="2400"/>
              <a:t>θ</a:t>
            </a:r>
            <a:r>
              <a:rPr lang="en-US" sz="2400"/>
              <a:t> and </a:t>
            </a:r>
            <a:r>
              <a:rPr i="1" lang="en-US" sz="2400"/>
              <a:t>ρ</a:t>
            </a:r>
            <a:r>
              <a:rPr lang="en-US" sz="2400"/>
              <a:t> which satisfy the equations that pass through (</a:t>
            </a:r>
            <a:r>
              <a:rPr i="1" lang="en-US" sz="2400"/>
              <a:t>x</a:t>
            </a:r>
            <a:r>
              <a:rPr lang="en-US" sz="2400"/>
              <a:t>,</a:t>
            </a:r>
            <a:r>
              <a:rPr i="1" lang="en-US" sz="2400"/>
              <a:t>y</a:t>
            </a:r>
            <a:r>
              <a:rPr lang="en-US" sz="2400"/>
              <a:t>).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These are accumulated in what is basically a 2-dimensional histogram.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When plotted these pairs of </a:t>
            </a:r>
            <a:r>
              <a:rPr i="1" lang="en-US" sz="2400"/>
              <a:t>θ</a:t>
            </a:r>
            <a:r>
              <a:rPr lang="en-US" sz="2400"/>
              <a:t> and </a:t>
            </a:r>
            <a:r>
              <a:rPr i="1" lang="en-US" sz="2400"/>
              <a:t>ρ</a:t>
            </a:r>
            <a:r>
              <a:rPr lang="en-US" sz="2400"/>
              <a:t> will look like a </a:t>
            </a:r>
            <a:r>
              <a:rPr lang="en-US" sz="2400">
                <a:solidFill>
                  <a:srgbClr val="FF0000"/>
                </a:solidFill>
              </a:rPr>
              <a:t>sine</a:t>
            </a:r>
            <a:r>
              <a:rPr lang="en-US" sz="2400"/>
              <a:t> wave.  The process is repeated for all appropriate (</a:t>
            </a:r>
            <a:r>
              <a:rPr i="1" lang="en-US" sz="2400"/>
              <a:t>x</a:t>
            </a:r>
            <a:r>
              <a:rPr lang="en-US" sz="2400"/>
              <a:t>,</a:t>
            </a:r>
            <a:r>
              <a:rPr i="1" lang="en-US" sz="2400"/>
              <a:t>y</a:t>
            </a:r>
            <a:r>
              <a:rPr lang="en-US" sz="2400"/>
              <a:t>) locations.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/>
          </a:p>
        </p:txBody>
      </p:sp>
      <p:pic>
        <p:nvPicPr>
          <p:cNvPr id="422" name="Google Shape;42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1675" y="5254625"/>
            <a:ext cx="2547938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4325" y="1689100"/>
            <a:ext cx="3233738" cy="33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6"/>
          <p:cNvSpPr/>
          <p:nvPr/>
        </p:nvSpPr>
        <p:spPr>
          <a:xfrm>
            <a:off x="561108" y="6081191"/>
            <a:ext cx="821920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https://sbme-tutorials.github.io/2021/cv/notes/4_week4.html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7"/>
          <p:cNvSpPr txBox="1"/>
          <p:nvPr/>
        </p:nvSpPr>
        <p:spPr>
          <a:xfrm>
            <a:off x="1257300" y="540327"/>
            <a:ext cx="75901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the given image use Hough Transform to form the edge.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0" name="Google Shape;43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254" y="1750137"/>
            <a:ext cx="3230161" cy="2541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9525" y="1750137"/>
            <a:ext cx="532447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7"/>
          <p:cNvSpPr txBox="1"/>
          <p:nvPr/>
        </p:nvSpPr>
        <p:spPr>
          <a:xfrm>
            <a:off x="3819525" y="1215736"/>
            <a:ext cx="13115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Solution: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241" y="968086"/>
            <a:ext cx="7199313" cy="55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927" y="1669473"/>
            <a:ext cx="464820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9"/>
          <p:cNvSpPr txBox="1"/>
          <p:nvPr/>
        </p:nvSpPr>
        <p:spPr>
          <a:xfrm>
            <a:off x="5153892" y="1733049"/>
            <a:ext cx="317368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can be seen, the line passes through 4 points, point(3,3) is kept outside as it does not lie on the line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0"/>
          <p:cNvSpPr txBox="1"/>
          <p:nvPr/>
        </p:nvSpPr>
        <p:spPr>
          <a:xfrm>
            <a:off x="3443288" y="709613"/>
            <a:ext cx="2157412" cy="4572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Thresholding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9" name="Google Shape;449;p60"/>
          <p:cNvSpPr txBox="1"/>
          <p:nvPr>
            <p:ph idx="1" type="body"/>
          </p:nvPr>
        </p:nvSpPr>
        <p:spPr>
          <a:xfrm>
            <a:off x="457200" y="1600200"/>
            <a:ext cx="822007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Assumption: the range of intensity levels covered by objects of interest is different from the background. 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/>
          </a:p>
        </p:txBody>
      </p:sp>
      <p:grpSp>
        <p:nvGrpSpPr>
          <p:cNvPr id="450" name="Google Shape;450;p60"/>
          <p:cNvGrpSpPr/>
          <p:nvPr/>
        </p:nvGrpSpPr>
        <p:grpSpPr>
          <a:xfrm>
            <a:off x="1046163" y="3332163"/>
            <a:ext cx="6937375" cy="3336925"/>
            <a:chOff x="659" y="2099"/>
            <a:chExt cx="4370" cy="2102"/>
          </a:xfrm>
        </p:grpSpPr>
        <p:pic>
          <p:nvPicPr>
            <p:cNvPr id="451" name="Google Shape;451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9" y="2099"/>
              <a:ext cx="4370" cy="21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" name="Google Shape;452;p60"/>
            <p:cNvSpPr txBox="1"/>
            <p:nvPr/>
          </p:nvSpPr>
          <p:spPr>
            <a:xfrm>
              <a:off x="1179" y="3534"/>
              <a:ext cx="1368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Single threshold</a:t>
              </a:r>
              <a:endParaRPr/>
            </a:p>
          </p:txBody>
        </p:sp>
        <p:sp>
          <p:nvSpPr>
            <p:cNvPr id="453" name="Google Shape;453;p60"/>
            <p:cNvSpPr txBox="1"/>
            <p:nvPr/>
          </p:nvSpPr>
          <p:spPr>
            <a:xfrm>
              <a:off x="2939" y="3547"/>
              <a:ext cx="1538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Multiple threshold</a:t>
              </a:r>
              <a:endParaRPr/>
            </a:p>
          </p:txBody>
        </p:sp>
      </p:grpSp>
      <p:pic>
        <p:nvPicPr>
          <p:cNvPr id="454" name="Google Shape;45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2863" y="2478088"/>
            <a:ext cx="3938587" cy="881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1"/>
          <p:cNvSpPr txBox="1"/>
          <p:nvPr/>
        </p:nvSpPr>
        <p:spPr>
          <a:xfrm>
            <a:off x="2655888" y="500063"/>
            <a:ext cx="3859212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Thresholding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The Role of Illumination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0" name="Google Shape;46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9375" y="1816100"/>
            <a:ext cx="3132138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0900" y="1751013"/>
            <a:ext cx="3290888" cy="2624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29438" y="4524375"/>
            <a:ext cx="1852612" cy="20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2"/>
          <p:cNvSpPr txBox="1"/>
          <p:nvPr/>
        </p:nvSpPr>
        <p:spPr>
          <a:xfrm>
            <a:off x="2655888" y="500063"/>
            <a:ext cx="3859212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Thresholding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The Role of Illumination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8" name="Google Shape;46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0563" y="1625600"/>
            <a:ext cx="1866900" cy="50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375" y="1516063"/>
            <a:ext cx="3055938" cy="2478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7375" y="4075113"/>
            <a:ext cx="6237288" cy="25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65550" y="1538288"/>
            <a:ext cx="3076575" cy="2417762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2"/>
          <p:cNvSpPr txBox="1"/>
          <p:nvPr/>
        </p:nvSpPr>
        <p:spPr>
          <a:xfrm>
            <a:off x="3190875" y="3557588"/>
            <a:ext cx="522288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</a:t>
            </a:r>
            <a:endParaRPr/>
          </a:p>
        </p:txBody>
      </p:sp>
      <p:sp>
        <p:nvSpPr>
          <p:cNvPr id="473" name="Google Shape;473;p62"/>
          <p:cNvSpPr/>
          <p:nvPr/>
        </p:nvSpPr>
        <p:spPr>
          <a:xfrm>
            <a:off x="3741738" y="3544888"/>
            <a:ext cx="522287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(c)</a:t>
            </a:r>
            <a:endParaRPr/>
          </a:p>
        </p:txBody>
      </p:sp>
      <p:sp>
        <p:nvSpPr>
          <p:cNvPr id="474" name="Google Shape;474;p62"/>
          <p:cNvSpPr/>
          <p:nvPr/>
        </p:nvSpPr>
        <p:spPr>
          <a:xfrm>
            <a:off x="3756025" y="4130675"/>
            <a:ext cx="522288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(e)</a:t>
            </a:r>
            <a:endParaRPr/>
          </a:p>
        </p:txBody>
      </p:sp>
      <p:sp>
        <p:nvSpPr>
          <p:cNvPr id="475" name="Google Shape;475;p62"/>
          <p:cNvSpPr/>
          <p:nvPr/>
        </p:nvSpPr>
        <p:spPr>
          <a:xfrm>
            <a:off x="3160713" y="4114800"/>
            <a:ext cx="53975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(d)</a:t>
            </a:r>
            <a:endParaRPr/>
          </a:p>
        </p:txBody>
      </p:sp>
      <p:pic>
        <p:nvPicPr>
          <p:cNvPr id="476" name="Google Shape;476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1200" y="6126163"/>
            <a:ext cx="2894013" cy="4159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477" name="Google Shape;477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24538" y="3522663"/>
            <a:ext cx="860425" cy="4159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478" name="Google Shape;478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5000" y="3560763"/>
            <a:ext cx="912813" cy="4159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900" y="1370013"/>
            <a:ext cx="7259638" cy="52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3"/>
          <p:cNvSpPr txBox="1"/>
          <p:nvPr/>
        </p:nvSpPr>
        <p:spPr>
          <a:xfrm>
            <a:off x="2522538" y="500063"/>
            <a:ext cx="4130675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Thresholding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Basic Global Thresholding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/>
        </p:nvSpPr>
        <p:spPr>
          <a:xfrm>
            <a:off x="2386013" y="500063"/>
            <a:ext cx="4391025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Detection of Discontinuities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Point Detection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175" y="2166938"/>
            <a:ext cx="7685088" cy="4246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163" y="1724025"/>
            <a:ext cx="4514850" cy="1027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1713" y="1389063"/>
            <a:ext cx="5648325" cy="5468937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4"/>
          <p:cNvSpPr txBox="1"/>
          <p:nvPr/>
        </p:nvSpPr>
        <p:spPr>
          <a:xfrm>
            <a:off x="2522538" y="500063"/>
            <a:ext cx="4130675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Thresholding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Basic Global Thresholding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463" y="1504950"/>
            <a:ext cx="7980362" cy="51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5"/>
          <p:cNvSpPr txBox="1"/>
          <p:nvPr/>
        </p:nvSpPr>
        <p:spPr>
          <a:xfrm>
            <a:off x="2336800" y="500063"/>
            <a:ext cx="4505325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Thresholding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Basic Adaptive Thresholding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7" name="Google Shape;497;p65"/>
          <p:cNvSpPr/>
          <p:nvPr/>
        </p:nvSpPr>
        <p:spPr>
          <a:xfrm>
            <a:off x="2924175" y="4106863"/>
            <a:ext cx="779463" cy="1244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8" name="Google Shape;498;p65"/>
          <p:cNvSpPr/>
          <p:nvPr/>
        </p:nvSpPr>
        <p:spPr>
          <a:xfrm>
            <a:off x="6122988" y="4111625"/>
            <a:ext cx="779462" cy="1244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6"/>
          <p:cNvSpPr txBox="1"/>
          <p:nvPr/>
        </p:nvSpPr>
        <p:spPr>
          <a:xfrm>
            <a:off x="2336800" y="500063"/>
            <a:ext cx="4505325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Thresholding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Basic Adaptive Thresholding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4" name="Google Shape;50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820863"/>
            <a:ext cx="5084763" cy="388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4163" y="3854450"/>
            <a:ext cx="2238375" cy="181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4013" y="1827213"/>
            <a:ext cx="2181225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6"/>
          <p:cNvSpPr/>
          <p:nvPr/>
        </p:nvSpPr>
        <p:spPr>
          <a:xfrm>
            <a:off x="6175375" y="2622550"/>
            <a:ext cx="434975" cy="420688"/>
          </a:xfrm>
          <a:prstGeom prst="rightArrow">
            <a:avLst>
              <a:gd fmla="val 50000" name="adj1"/>
              <a:gd fmla="val 25849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8" name="Google Shape;508;p66"/>
          <p:cNvSpPr/>
          <p:nvPr/>
        </p:nvSpPr>
        <p:spPr>
          <a:xfrm>
            <a:off x="6151563" y="4548188"/>
            <a:ext cx="434975" cy="420687"/>
          </a:xfrm>
          <a:prstGeom prst="rightArrow">
            <a:avLst>
              <a:gd fmla="val 50000" name="adj1"/>
              <a:gd fmla="val 25849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9" name="Google Shape;509;p66"/>
          <p:cNvSpPr txBox="1"/>
          <p:nvPr/>
        </p:nvSpPr>
        <p:spPr>
          <a:xfrm>
            <a:off x="4373563" y="5775325"/>
            <a:ext cx="3551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solve this problem?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263" y="4265613"/>
            <a:ext cx="8428037" cy="1458912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7"/>
          <p:cNvSpPr txBox="1"/>
          <p:nvPr/>
        </p:nvSpPr>
        <p:spPr>
          <a:xfrm>
            <a:off x="2336800" y="500063"/>
            <a:ext cx="4505325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Thresholding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Basic Adaptive Thresholding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6" name="Google Shape;51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800" y="1846263"/>
            <a:ext cx="8289925" cy="2144712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7"/>
          <p:cNvSpPr txBox="1"/>
          <p:nvPr/>
        </p:nvSpPr>
        <p:spPr>
          <a:xfrm>
            <a:off x="3521075" y="4262438"/>
            <a:ext cx="2698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Answer: subdivision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4238" y="4189413"/>
            <a:ext cx="7312025" cy="2459037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8"/>
          <p:cNvSpPr txBox="1"/>
          <p:nvPr/>
        </p:nvSpPr>
        <p:spPr>
          <a:xfrm>
            <a:off x="1271588" y="500063"/>
            <a:ext cx="6656387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Thresholding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Optimal Global and Adaptive Thresholding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4" name="Google Shape;524;p68"/>
          <p:cNvSpPr txBox="1"/>
          <p:nvPr>
            <p:ph idx="1" type="body"/>
          </p:nvPr>
        </p:nvSpPr>
        <p:spPr>
          <a:xfrm>
            <a:off x="457200" y="1600200"/>
            <a:ext cx="8686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This method treats pixel values as </a:t>
            </a:r>
            <a:r>
              <a:rPr lang="en-US" sz="2400">
                <a:solidFill>
                  <a:srgbClr val="FF0000"/>
                </a:solidFill>
              </a:rPr>
              <a:t>probability density functions</a:t>
            </a:r>
            <a:r>
              <a:rPr lang="en-US" sz="2400"/>
              <a:t>. 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The goal of this method is to </a:t>
            </a:r>
            <a:r>
              <a:rPr lang="en-US" sz="2400">
                <a:solidFill>
                  <a:srgbClr val="FF0000"/>
                </a:solidFill>
              </a:rPr>
              <a:t>minimize the probability of misclassifying pixels</a:t>
            </a:r>
            <a:r>
              <a:rPr lang="en-US" sz="2400"/>
              <a:t> as either object or background. 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There are two kinds of error: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/>
              <a:t>mislabeling an object pixel as background, and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/>
              <a:t>mislabeling a background pixel as object.</a:t>
            </a:r>
            <a:endParaRPr sz="2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1722438"/>
            <a:ext cx="8234363" cy="4856162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9"/>
          <p:cNvSpPr txBox="1"/>
          <p:nvPr/>
        </p:nvSpPr>
        <p:spPr>
          <a:xfrm>
            <a:off x="2065338" y="500063"/>
            <a:ext cx="5089525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Thresholding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Use of Boundary Characteristics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488" y="2097088"/>
            <a:ext cx="8558212" cy="351631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0"/>
          <p:cNvSpPr txBox="1"/>
          <p:nvPr/>
        </p:nvSpPr>
        <p:spPr>
          <a:xfrm>
            <a:off x="1552575" y="500063"/>
            <a:ext cx="6130925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Thresholding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Thresholds Based on Several Variables</a:t>
            </a:r>
            <a:endParaRPr/>
          </a:p>
        </p:txBody>
      </p:sp>
      <p:sp>
        <p:nvSpPr>
          <p:cNvPr id="537" name="Google Shape;537;p70"/>
          <p:cNvSpPr txBox="1"/>
          <p:nvPr/>
        </p:nvSpPr>
        <p:spPr>
          <a:xfrm>
            <a:off x="927100" y="1593850"/>
            <a:ext cx="169703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 image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1"/>
          <p:cNvSpPr txBox="1"/>
          <p:nvPr/>
        </p:nvSpPr>
        <p:spPr>
          <a:xfrm>
            <a:off x="2257425" y="815975"/>
            <a:ext cx="4538663" cy="4572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Region-Based Segmentation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3" name="Google Shape;543;p7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/>
              <a:t>Edges and thresholds sometimes do not give good results for segmentation.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/>
              <a:t>Region-based segmentation is based on the connectivity of similar pixels in a region.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/>
              <a:t>Each region must be uniform.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/>
              <a:t>Connectivity of the pixels within the region is very important. 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/>
              <a:t>There are two main approaches to region-based segmentation: </a:t>
            </a:r>
            <a:r>
              <a:rPr lang="en-US" sz="2800">
                <a:solidFill>
                  <a:srgbClr val="FF0000"/>
                </a:solidFill>
              </a:rPr>
              <a:t>region growing</a:t>
            </a:r>
            <a:r>
              <a:rPr lang="en-US" sz="2800"/>
              <a:t> and </a:t>
            </a:r>
            <a:r>
              <a:rPr lang="en-US" sz="2800">
                <a:solidFill>
                  <a:srgbClr val="FF0000"/>
                </a:solidFill>
              </a:rPr>
              <a:t>region splitting</a:t>
            </a:r>
            <a:r>
              <a:rPr lang="en-US" sz="2800"/>
              <a:t>. </a:t>
            </a:r>
            <a:endParaRPr sz="2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7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/>
          </a:p>
        </p:txBody>
      </p:sp>
      <p:pic>
        <p:nvPicPr>
          <p:cNvPr id="550" name="Google Shape;55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8570" y="3403600"/>
            <a:ext cx="4857750" cy="34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42893"/>
            <a:ext cx="4800600" cy="32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7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/>
          </a:p>
        </p:txBody>
      </p:sp>
      <p:pic>
        <p:nvPicPr>
          <p:cNvPr descr="https://d3i71xaburhd42.cloudfront.net/b5babd20d9409d3dfef8fc84c196fbeacc616247/1-Figure1-1.png" id="558" name="Google Shape;558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284" y="2041091"/>
            <a:ext cx="6667500" cy="300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3" y="3471863"/>
            <a:ext cx="8474075" cy="19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2386013" y="500063"/>
            <a:ext cx="4391025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Detection of Discontinuities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Line Detection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Only slightly more common than point detection is to find a </a:t>
            </a:r>
            <a:r>
              <a:rPr lang="en-US" sz="2400">
                <a:solidFill>
                  <a:srgbClr val="FF0000"/>
                </a:solidFill>
              </a:rPr>
              <a:t>one pixel wide line</a:t>
            </a:r>
            <a:r>
              <a:rPr lang="en-US" sz="2400"/>
              <a:t> in an image.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For digital images the only three point straight lines are only </a:t>
            </a:r>
            <a:r>
              <a:rPr lang="en-US" sz="2400">
                <a:solidFill>
                  <a:srgbClr val="FF0000"/>
                </a:solidFill>
              </a:rPr>
              <a:t>horizontal, vertical, or diagonal (+ or –45°).</a:t>
            </a:r>
            <a:r>
              <a:rPr lang="en-US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4"/>
          <p:cNvSpPr txBox="1"/>
          <p:nvPr/>
        </p:nvSpPr>
        <p:spPr>
          <a:xfrm>
            <a:off x="2227263" y="546100"/>
            <a:ext cx="4538662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Region-Based Segmentation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Basic Formulation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4" name="Google Shape;564;p74"/>
          <p:cNvSpPr txBox="1"/>
          <p:nvPr>
            <p:ph idx="1" type="body"/>
          </p:nvPr>
        </p:nvSpPr>
        <p:spPr>
          <a:xfrm>
            <a:off x="457200" y="1600200"/>
            <a:ext cx="8234363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 Let </a:t>
            </a:r>
            <a:r>
              <a:rPr i="1" lang="en-US" sz="2400"/>
              <a:t>R</a:t>
            </a:r>
            <a:r>
              <a:rPr lang="en-US" sz="2400"/>
              <a:t> represent the entire image region.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Segmentation is a process that partitions </a:t>
            </a:r>
            <a:r>
              <a:rPr i="1" lang="en-US" sz="2400"/>
              <a:t>R</a:t>
            </a:r>
            <a:r>
              <a:rPr lang="en-US" sz="2400"/>
              <a:t> into  subregions, </a:t>
            </a:r>
            <a:r>
              <a:rPr i="1" lang="en-US" sz="2400"/>
              <a:t>R</a:t>
            </a:r>
            <a:r>
              <a:rPr baseline="-25000" i="1" lang="en-US" sz="2400"/>
              <a:t>1</a:t>
            </a:r>
            <a:r>
              <a:rPr lang="en-US" sz="2400"/>
              <a:t>,</a:t>
            </a:r>
            <a:r>
              <a:rPr i="1" lang="en-US" sz="2400"/>
              <a:t>R</a:t>
            </a:r>
            <a:r>
              <a:rPr baseline="-25000" i="1" lang="en-US" sz="2400"/>
              <a:t>2</a:t>
            </a:r>
            <a:r>
              <a:rPr lang="en-US" sz="2400"/>
              <a:t>,…,</a:t>
            </a:r>
            <a:r>
              <a:rPr i="1" lang="en-US" sz="2400"/>
              <a:t>R</a:t>
            </a:r>
            <a:r>
              <a:rPr baseline="-25000" i="1" lang="en-US" sz="2400"/>
              <a:t>n</a:t>
            </a:r>
            <a:r>
              <a:rPr lang="en-US" sz="2400"/>
              <a:t>, such that 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/>
              <a:t> where </a:t>
            </a:r>
            <a:r>
              <a:rPr i="1" lang="en-US" sz="2400"/>
              <a:t>P</a:t>
            </a:r>
            <a:r>
              <a:rPr lang="en-US" sz="2400"/>
              <a:t>(</a:t>
            </a:r>
            <a:r>
              <a:rPr i="1" lang="en-US" sz="2400"/>
              <a:t>R</a:t>
            </a:r>
            <a:r>
              <a:rPr baseline="-25000" i="1" lang="en-US" sz="2400"/>
              <a:t>k</a:t>
            </a:r>
            <a:r>
              <a:rPr lang="en-US" sz="2400"/>
              <a:t>): a logical predicate defined over the points in set </a:t>
            </a:r>
            <a:r>
              <a:rPr i="1" lang="en-US" sz="2400"/>
              <a:t>R</a:t>
            </a:r>
            <a:r>
              <a:rPr baseline="-25000" i="1" lang="en-US" sz="2400"/>
              <a:t>k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/>
              <a:t>  </a:t>
            </a:r>
            <a:r>
              <a:rPr lang="en-US" sz="2400">
                <a:solidFill>
                  <a:srgbClr val="FF0000"/>
                </a:solidFill>
              </a:rPr>
              <a:t>For example</a:t>
            </a:r>
            <a:r>
              <a:rPr lang="en-US" sz="2400"/>
              <a:t>: </a:t>
            </a:r>
            <a:r>
              <a:rPr i="1" lang="en-US" sz="2400"/>
              <a:t>P</a:t>
            </a:r>
            <a:r>
              <a:rPr lang="en-US" sz="2400"/>
              <a:t>(</a:t>
            </a:r>
            <a:r>
              <a:rPr i="1" lang="en-US" sz="2400"/>
              <a:t>R</a:t>
            </a:r>
            <a:r>
              <a:rPr baseline="-25000" i="1" lang="en-US" sz="2400"/>
              <a:t>k</a:t>
            </a:r>
            <a:r>
              <a:rPr lang="en-US" sz="2400"/>
              <a:t>)=TRUE if all pixels in </a:t>
            </a:r>
            <a:r>
              <a:rPr i="1" lang="en-US" sz="2400"/>
              <a:t>R</a:t>
            </a:r>
            <a:r>
              <a:rPr baseline="-25000" i="1" lang="en-US" sz="2400"/>
              <a:t>k </a:t>
            </a:r>
            <a:r>
              <a:rPr lang="en-US" sz="2400"/>
              <a:t>have the same gray level.</a:t>
            </a:r>
            <a:endParaRPr/>
          </a:p>
        </p:txBody>
      </p:sp>
      <p:pic>
        <p:nvPicPr>
          <p:cNvPr id="565" name="Google Shape;56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6150" y="2806700"/>
            <a:ext cx="1863725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9963" y="4076700"/>
            <a:ext cx="4459287" cy="4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5675" y="3625850"/>
            <a:ext cx="5229225" cy="50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6313" y="4543425"/>
            <a:ext cx="4276725" cy="4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4563" y="4994275"/>
            <a:ext cx="7580312" cy="4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Region Growing</a:t>
            </a:r>
            <a:endParaRPr/>
          </a:p>
        </p:txBody>
      </p:sp>
      <p:sp>
        <p:nvSpPr>
          <p:cNvPr id="575" name="Google Shape;575;p7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/>
              <a:t>Region growing is a procedure that groups pixels or subregions into larger regions. </a:t>
            </a:r>
            <a:endParaRPr/>
          </a:p>
          <a:p>
            <a:pPr indent="-457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/>
              <a:t>The simplest of these approaches is </a:t>
            </a:r>
            <a:r>
              <a:rPr b="1" i="1" lang="en-US" sz="2400">
                <a:solidFill>
                  <a:srgbClr val="FF0000"/>
                </a:solidFill>
              </a:rPr>
              <a:t>pixel aggregation</a:t>
            </a:r>
            <a:r>
              <a:rPr lang="en-US" sz="2400"/>
              <a:t>, which starts with a set of “</a:t>
            </a:r>
            <a:r>
              <a:rPr lang="en-US" sz="2400">
                <a:solidFill>
                  <a:srgbClr val="FF3300"/>
                </a:solidFill>
              </a:rPr>
              <a:t>seed</a:t>
            </a:r>
            <a:r>
              <a:rPr lang="en-US" sz="2400"/>
              <a:t>” points and from these grows regions by appending to each seed points those </a:t>
            </a:r>
            <a:r>
              <a:rPr b="1" lang="en-US" sz="2400"/>
              <a:t>neighboring pixels</a:t>
            </a:r>
            <a:r>
              <a:rPr lang="en-US" sz="2400"/>
              <a:t> that have </a:t>
            </a:r>
            <a:r>
              <a:rPr b="1" lang="en-US" sz="2400"/>
              <a:t>similar properties</a:t>
            </a:r>
            <a:r>
              <a:rPr lang="en-US" sz="2400"/>
              <a:t> (such as gray level, texture, color, shape).</a:t>
            </a:r>
            <a:endParaRPr/>
          </a:p>
          <a:p>
            <a:pPr indent="-457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/>
              <a:t>Region growing based techniques are better than the edge-based techniques in noisy images where edges are difficult to detect. </a:t>
            </a:r>
            <a:endParaRPr/>
          </a:p>
          <a:p>
            <a:pPr indent="-457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Region Growing</a:t>
            </a:r>
            <a:endParaRPr/>
          </a:p>
        </p:txBody>
      </p:sp>
      <p:pic>
        <p:nvPicPr>
          <p:cNvPr id="581" name="Google Shape;58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22" y="2060431"/>
            <a:ext cx="8639175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6"/>
          <p:cNvSpPr txBox="1"/>
          <p:nvPr/>
        </p:nvSpPr>
        <p:spPr>
          <a:xfrm>
            <a:off x="238991" y="3155806"/>
            <a:ext cx="170110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Threshold=10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graphicFrame>
        <p:nvGraphicFramePr>
          <p:cNvPr id="583" name="Google Shape;583;p76"/>
          <p:cNvGraphicFramePr/>
          <p:nvPr/>
        </p:nvGraphicFramePr>
        <p:xfrm>
          <a:off x="3108566" y="33866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{3DE552BB-5DDE-4DFE-8370-C45E68A801BB}</a:tableStyleId>
              </a:tblPr>
              <a:tblGrid>
                <a:gridCol w="382500"/>
                <a:gridCol w="382500"/>
                <a:gridCol w="382500"/>
                <a:gridCol w="382500"/>
                <a:gridCol w="376000"/>
                <a:gridCol w="389000"/>
                <a:gridCol w="382500"/>
              </a:tblGrid>
              <a:tr h="347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7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7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7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FF0000"/>
                          </a:solidFill>
                        </a:rPr>
                        <a:t>60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7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7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7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89" name="Google Shape;589;p77"/>
          <p:cNvGraphicFramePr/>
          <p:nvPr/>
        </p:nvGraphicFramePr>
        <p:xfrm>
          <a:off x="169625" y="15284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{3DE552BB-5DDE-4DFE-8370-C45E68A801BB}</a:tableStyleId>
              </a:tblPr>
              <a:tblGrid>
                <a:gridCol w="382500"/>
                <a:gridCol w="382500"/>
                <a:gridCol w="382500"/>
                <a:gridCol w="382500"/>
                <a:gridCol w="376000"/>
                <a:gridCol w="389000"/>
                <a:gridCol w="382500"/>
              </a:tblGrid>
              <a:tr h="347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7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7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7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60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7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7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7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90" name="Google Shape;590;p77"/>
          <p:cNvGraphicFramePr/>
          <p:nvPr/>
        </p:nvGraphicFramePr>
        <p:xfrm>
          <a:off x="3013363" y="1569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{3DE552BB-5DDE-4DFE-8370-C45E68A801BB}</a:tableStyleId>
              </a:tblPr>
              <a:tblGrid>
                <a:gridCol w="375550"/>
                <a:gridCol w="375550"/>
                <a:gridCol w="375550"/>
                <a:gridCol w="375550"/>
                <a:gridCol w="369175"/>
                <a:gridCol w="381950"/>
                <a:gridCol w="375550"/>
              </a:tblGrid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64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60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91" name="Google Shape;591;p77"/>
          <p:cNvGraphicFramePr/>
          <p:nvPr/>
        </p:nvGraphicFramePr>
        <p:xfrm>
          <a:off x="5815445" y="15447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{3DE552BB-5DDE-4DFE-8370-C45E68A801BB}</a:tableStyleId>
              </a:tblPr>
              <a:tblGrid>
                <a:gridCol w="375550"/>
                <a:gridCol w="375550"/>
                <a:gridCol w="375550"/>
                <a:gridCol w="375550"/>
                <a:gridCol w="369175"/>
                <a:gridCol w="381950"/>
                <a:gridCol w="375550"/>
              </a:tblGrid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64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60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70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92" name="Google Shape;592;p77"/>
          <p:cNvGraphicFramePr/>
          <p:nvPr/>
        </p:nvGraphicFramePr>
        <p:xfrm>
          <a:off x="169718" y="410787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{3DE552BB-5DDE-4DFE-8370-C45E68A801BB}</a:tableStyleId>
              </a:tblPr>
              <a:tblGrid>
                <a:gridCol w="375550"/>
                <a:gridCol w="375550"/>
                <a:gridCol w="375550"/>
                <a:gridCol w="375550"/>
                <a:gridCol w="369175"/>
                <a:gridCol w="381950"/>
                <a:gridCol w="375550"/>
              </a:tblGrid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64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60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70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93" name="Google Shape;593;p77"/>
          <p:cNvGraphicFramePr/>
          <p:nvPr/>
        </p:nvGraphicFramePr>
        <p:xfrm>
          <a:off x="3054927" y="412519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{3DE552BB-5DDE-4DFE-8370-C45E68A801BB}</a:tableStyleId>
              </a:tblPr>
              <a:tblGrid>
                <a:gridCol w="375550"/>
                <a:gridCol w="375550"/>
                <a:gridCol w="375550"/>
                <a:gridCol w="375550"/>
                <a:gridCol w="369175"/>
                <a:gridCol w="381950"/>
                <a:gridCol w="375550"/>
              </a:tblGrid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69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60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64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59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60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70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94" name="Google Shape;594;p77"/>
          <p:cNvGraphicFramePr/>
          <p:nvPr/>
        </p:nvGraphicFramePr>
        <p:xfrm>
          <a:off x="5846618" y="412172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{3DE552BB-5DDE-4DFE-8370-C45E68A801BB}</a:tableStyleId>
              </a:tblPr>
              <a:tblGrid>
                <a:gridCol w="375550"/>
                <a:gridCol w="375550"/>
                <a:gridCol w="375550"/>
                <a:gridCol w="375550"/>
                <a:gridCol w="369175"/>
                <a:gridCol w="381950"/>
                <a:gridCol w="368625"/>
              </a:tblGrid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69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59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60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64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59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56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60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59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60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70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62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60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59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65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5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8"/>
          <p:cNvSpPr txBox="1"/>
          <p:nvPr/>
        </p:nvSpPr>
        <p:spPr>
          <a:xfrm>
            <a:off x="2227263" y="546100"/>
            <a:ext cx="4538662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Region-Based Segmentation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Region Growing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0" name="Google Shape;600;p78"/>
          <p:cNvSpPr txBox="1"/>
          <p:nvPr>
            <p:ph idx="1" type="body"/>
          </p:nvPr>
        </p:nvSpPr>
        <p:spPr>
          <a:xfrm>
            <a:off x="457200" y="1600200"/>
            <a:ext cx="841533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Fig. 10.41 shows the histogram of Fig. 10.40 (a). It is difficult to segment the defects by thresholding methods. (Applying region growing methods are better in this case.)</a:t>
            </a:r>
            <a:endParaRPr/>
          </a:p>
        </p:txBody>
      </p:sp>
      <p:pic>
        <p:nvPicPr>
          <p:cNvPr id="601" name="Google Shape;60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100" y="2944813"/>
            <a:ext cx="3352800" cy="2881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7238" y="2947988"/>
            <a:ext cx="3832225" cy="2878137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78"/>
          <p:cNvSpPr txBox="1"/>
          <p:nvPr/>
        </p:nvSpPr>
        <p:spPr>
          <a:xfrm>
            <a:off x="5692775" y="5805488"/>
            <a:ext cx="17414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10.41</a:t>
            </a:r>
            <a:endParaRPr/>
          </a:p>
        </p:txBody>
      </p:sp>
      <p:sp>
        <p:nvSpPr>
          <p:cNvPr id="604" name="Google Shape;604;p78"/>
          <p:cNvSpPr txBox="1"/>
          <p:nvPr/>
        </p:nvSpPr>
        <p:spPr>
          <a:xfrm>
            <a:off x="1590675" y="5900738"/>
            <a:ext cx="20796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10.40(a)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763" y="1444625"/>
            <a:ext cx="7410450" cy="5100638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79"/>
          <p:cNvSpPr txBox="1"/>
          <p:nvPr/>
        </p:nvSpPr>
        <p:spPr>
          <a:xfrm>
            <a:off x="2227263" y="546100"/>
            <a:ext cx="4538662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Region-Based Segmentation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Region Growing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1" name="Google Shape;611;p79"/>
          <p:cNvSpPr/>
          <p:nvPr/>
        </p:nvSpPr>
        <p:spPr>
          <a:xfrm>
            <a:off x="5006975" y="3536950"/>
            <a:ext cx="493713" cy="225425"/>
          </a:xfrm>
          <a:prstGeom prst="rightArrow">
            <a:avLst>
              <a:gd fmla="val 50000" name="adj1"/>
              <a:gd fmla="val 5475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2" name="Google Shape;612;p79"/>
          <p:cNvSpPr/>
          <p:nvPr/>
        </p:nvSpPr>
        <p:spPr>
          <a:xfrm>
            <a:off x="4981575" y="4351338"/>
            <a:ext cx="493713" cy="225425"/>
          </a:xfrm>
          <a:prstGeom prst="rightArrow">
            <a:avLst>
              <a:gd fmla="val 50000" name="adj1"/>
              <a:gd fmla="val 5475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13" name="Google Shape;613;p79"/>
          <p:cNvCxnSpPr/>
          <p:nvPr/>
        </p:nvCxnSpPr>
        <p:spPr>
          <a:xfrm flipH="1">
            <a:off x="4932363" y="3822700"/>
            <a:ext cx="658812" cy="37465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0"/>
          <p:cNvSpPr txBox="1"/>
          <p:nvPr/>
        </p:nvSpPr>
        <p:spPr>
          <a:xfrm>
            <a:off x="2184400" y="546100"/>
            <a:ext cx="4625975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Region-Based Segmentation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Region Splitting and Merging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9" name="Google Shape;619;p80"/>
          <p:cNvSpPr txBox="1"/>
          <p:nvPr>
            <p:ph idx="1" type="body"/>
          </p:nvPr>
        </p:nvSpPr>
        <p:spPr>
          <a:xfrm>
            <a:off x="441325" y="16764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/>
              <a:t>Region splitting is the opposite of region growing.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/>
              <a:t>First there is a large region (possible the entire image).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/>
              <a:t>Then a predicate (measurement) is used to determine if the region is uniform. 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/>
              <a:t>If not, then the method requires that the region be split into two regions. 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/>
              <a:t>Then each of these two regions is independently tested by the predicate (measurement).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/>
              <a:t>This procedure continues until all resulting regions are </a:t>
            </a:r>
            <a:r>
              <a:rPr lang="en-US" sz="2400">
                <a:solidFill>
                  <a:srgbClr val="FF0000"/>
                </a:solidFill>
              </a:rPr>
              <a:t>uniform</a:t>
            </a:r>
            <a:r>
              <a:rPr lang="en-US" sz="2400"/>
              <a:t>. </a:t>
            </a:r>
            <a:endParaRPr sz="24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275" y="3860800"/>
            <a:ext cx="8402638" cy="2420938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81"/>
          <p:cNvSpPr txBox="1"/>
          <p:nvPr/>
        </p:nvSpPr>
        <p:spPr>
          <a:xfrm>
            <a:off x="2227263" y="546100"/>
            <a:ext cx="4538662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Region-Based Segmentation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Region Splitting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6" name="Google Shape;626;p81"/>
          <p:cNvSpPr txBox="1"/>
          <p:nvPr>
            <p:ph idx="1" type="body"/>
          </p:nvPr>
        </p:nvSpPr>
        <p:spPr>
          <a:xfrm>
            <a:off x="457200" y="1600200"/>
            <a:ext cx="842486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The main problem with region splitting is determining where to split a region.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One method to divide a region is to use a </a:t>
            </a:r>
            <a:r>
              <a:rPr lang="en-US" sz="2400">
                <a:solidFill>
                  <a:srgbClr val="FF0000"/>
                </a:solidFill>
              </a:rPr>
              <a:t>quadtree structure</a:t>
            </a:r>
            <a:r>
              <a:rPr lang="en-US" sz="2400"/>
              <a:t>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Quadtree: a tree in which nodes have exactly four descendants.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8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1300" y="339725"/>
            <a:ext cx="3822700" cy="35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1971" y="523009"/>
            <a:ext cx="269875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7212" y="3429000"/>
            <a:ext cx="3962400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38939" y="4343400"/>
            <a:ext cx="4538461" cy="1993034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2"/>
          <p:cNvSpPr txBox="1"/>
          <p:nvPr/>
        </p:nvSpPr>
        <p:spPr>
          <a:xfrm>
            <a:off x="124690" y="1930475"/>
            <a:ext cx="193193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Threshold&lt;=3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Region merging algorithms </a:t>
            </a:r>
            <a:endParaRPr/>
          </a:p>
        </p:txBody>
      </p:sp>
      <p:sp>
        <p:nvSpPr>
          <p:cNvPr id="641" name="Google Shape;641;p8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800"/>
              <a:t>The region merging method is exactly opposite to the region splitting method.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800"/>
              <a:t>In this method, the pixel level and consider each of them as a homogenous region.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800"/>
              <a:t>At any level of merging, check if the four adjacent homogenous regions arranged in a 2 x 2 fashion together satisfy the homogeneity property.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800"/>
              <a:t>If yes, they are merged to form a bigger region, otherwise the regions are left as they are.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800"/>
              <a:t>max - min ≤ 3</a:t>
            </a:r>
            <a:endParaRPr sz="1800"/>
          </a:p>
          <a:p>
            <a:pPr indent="-2286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sz="1800"/>
          </a:p>
        </p:txBody>
      </p:sp>
      <p:pic>
        <p:nvPicPr>
          <p:cNvPr descr="enter image description here" id="642" name="Google Shape;64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214" y="3846635"/>
            <a:ext cx="2883477" cy="26895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ter image description here" id="643" name="Google Shape;643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8294" y="3828112"/>
            <a:ext cx="2911982" cy="2726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2138" y="1566863"/>
            <a:ext cx="6248400" cy="50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2386013" y="500063"/>
            <a:ext cx="4391025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Detection of Discontinuities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Line Detection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4"/>
          <p:cNvSpPr txBox="1"/>
          <p:nvPr/>
        </p:nvSpPr>
        <p:spPr>
          <a:xfrm>
            <a:off x="2184400" y="546100"/>
            <a:ext cx="4625975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Region-Based Segmentation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Region Splitting and Merging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9" name="Google Shape;649;p84"/>
          <p:cNvSpPr txBox="1"/>
          <p:nvPr>
            <p:ph idx="1" type="body"/>
          </p:nvPr>
        </p:nvSpPr>
        <p:spPr>
          <a:xfrm>
            <a:off x="442913" y="1690688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START: consider entire image as one region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1. If region satisfies homogeneity criteria, leave it unmodified.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2. If not, split it into four quadrants and recursively apply 1 and 2 to each newly generated region. STOP when all regions in the quadtree satisfy the homogeneity criterion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/>
              <a:t>3. If any two adjacent regions Ri , Rj can be merged into a homogeneous region, merge them. STOP when no merging is possible any more. </a:t>
            </a:r>
            <a:endParaRPr sz="24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– Region grow</a:t>
            </a:r>
            <a:endParaRPr/>
          </a:p>
        </p:txBody>
      </p:sp>
      <p:sp>
        <p:nvSpPr>
          <p:cNvPr id="655" name="Google Shape;655;p8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/>
          </a:p>
        </p:txBody>
      </p:sp>
      <p:pic>
        <p:nvPicPr>
          <p:cNvPr id="656" name="Google Shape;65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4025" y="2333625"/>
            <a:ext cx="5695950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– Region Split</a:t>
            </a:r>
            <a:endParaRPr/>
          </a:p>
        </p:txBody>
      </p:sp>
      <p:sp>
        <p:nvSpPr>
          <p:cNvPr id="662" name="Google Shape;662;p8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/>
          </a:p>
        </p:txBody>
      </p:sp>
      <p:pic>
        <p:nvPicPr>
          <p:cNvPr id="663" name="Google Shape;66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2250" y="2343150"/>
            <a:ext cx="615950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Results-Region Split and Merge</a:t>
            </a:r>
            <a:endParaRPr/>
          </a:p>
        </p:txBody>
      </p:sp>
      <p:sp>
        <p:nvSpPr>
          <p:cNvPr id="669" name="Google Shape;669;p8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/>
          </a:p>
        </p:txBody>
      </p:sp>
      <p:pic>
        <p:nvPicPr>
          <p:cNvPr id="670" name="Google Shape;670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7950" y="2320925"/>
            <a:ext cx="6388100" cy="22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88"/>
          <p:cNvPicPr preferRelativeResize="0"/>
          <p:nvPr/>
        </p:nvPicPr>
        <p:blipFill rotWithShape="1">
          <a:blip r:embed="rId3">
            <a:alphaModFix/>
          </a:blip>
          <a:srcRect b="0" l="32111" r="0" t="0"/>
          <a:stretch/>
        </p:blipFill>
        <p:spPr>
          <a:xfrm>
            <a:off x="1752600" y="3244850"/>
            <a:ext cx="5638800" cy="2554288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8"/>
          <p:cNvSpPr txBox="1"/>
          <p:nvPr/>
        </p:nvSpPr>
        <p:spPr>
          <a:xfrm>
            <a:off x="241300" y="1903413"/>
            <a:ext cx="8832867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Boundary is a good representation of an object shape.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Chain codes: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represent an object boundary by a connected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sequence of straight line segments of specified length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direction.</a:t>
            </a:r>
            <a:endParaRPr/>
          </a:p>
        </p:txBody>
      </p:sp>
      <p:sp>
        <p:nvSpPr>
          <p:cNvPr id="677" name="Google Shape;677;p88"/>
          <p:cNvSpPr txBox="1"/>
          <p:nvPr/>
        </p:nvSpPr>
        <p:spPr>
          <a:xfrm>
            <a:off x="1981200" y="5835650"/>
            <a:ext cx="1998663" cy="94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4-directional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chain code</a:t>
            </a:r>
            <a:endParaRPr/>
          </a:p>
        </p:txBody>
      </p:sp>
      <p:sp>
        <p:nvSpPr>
          <p:cNvPr id="678" name="Google Shape;678;p88"/>
          <p:cNvSpPr txBox="1"/>
          <p:nvPr/>
        </p:nvSpPr>
        <p:spPr>
          <a:xfrm>
            <a:off x="5181600" y="5911850"/>
            <a:ext cx="1998663" cy="94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8-directional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chain code</a:t>
            </a:r>
            <a:endParaRPr/>
          </a:p>
        </p:txBody>
      </p:sp>
      <p:sp>
        <p:nvSpPr>
          <p:cNvPr id="679" name="Google Shape;679;p8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Boundary Descriptors-Chain Code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89"/>
          <p:cNvPicPr preferRelativeResize="0"/>
          <p:nvPr/>
        </p:nvPicPr>
        <p:blipFill rotWithShape="1">
          <a:blip r:embed="rId3">
            <a:alphaModFix/>
          </a:blip>
          <a:srcRect b="0" l="0" r="26137" t="0"/>
          <a:stretch/>
        </p:blipFill>
        <p:spPr>
          <a:xfrm>
            <a:off x="2549670" y="1704108"/>
            <a:ext cx="3811773" cy="4511819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89"/>
          <p:cNvSpPr txBox="1"/>
          <p:nvPr/>
        </p:nvSpPr>
        <p:spPr>
          <a:xfrm>
            <a:off x="103188" y="1371600"/>
            <a:ext cx="1739900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boundary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(resampling)</a:t>
            </a:r>
            <a:endParaRPr/>
          </a:p>
        </p:txBody>
      </p:sp>
      <p:sp>
        <p:nvSpPr>
          <p:cNvPr id="686" name="Google Shape;686;p89"/>
          <p:cNvSpPr txBox="1"/>
          <p:nvPr/>
        </p:nvSpPr>
        <p:spPr>
          <a:xfrm>
            <a:off x="7162800" y="1447800"/>
            <a:ext cx="1385888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Boundary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vertices</a:t>
            </a:r>
            <a:endParaRPr/>
          </a:p>
        </p:txBody>
      </p:sp>
      <p:sp>
        <p:nvSpPr>
          <p:cNvPr id="687" name="Google Shape;687;p89"/>
          <p:cNvSpPr txBox="1"/>
          <p:nvPr/>
        </p:nvSpPr>
        <p:spPr>
          <a:xfrm>
            <a:off x="304800" y="4800600"/>
            <a:ext cx="1738313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4-directional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chain code</a:t>
            </a:r>
            <a:endParaRPr/>
          </a:p>
        </p:txBody>
      </p:sp>
      <p:sp>
        <p:nvSpPr>
          <p:cNvPr id="688" name="Google Shape;688;p89"/>
          <p:cNvSpPr txBox="1"/>
          <p:nvPr/>
        </p:nvSpPr>
        <p:spPr>
          <a:xfrm>
            <a:off x="7086600" y="4800600"/>
            <a:ext cx="1738313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8-directional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chain code</a:t>
            </a:r>
            <a:endParaRPr/>
          </a:p>
        </p:txBody>
      </p:sp>
      <p:sp>
        <p:nvSpPr>
          <p:cNvPr id="689" name="Google Shape;689;p89"/>
          <p:cNvSpPr/>
          <p:nvPr/>
        </p:nvSpPr>
        <p:spPr>
          <a:xfrm>
            <a:off x="1173956" y="331133"/>
            <a:ext cx="797004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avoid noise degradation and long chains a resampling of the image grid is commonly used to describe the boundary at a coarser level.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0"/>
          <p:cNvSpPr txBox="1"/>
          <p:nvPr/>
        </p:nvSpPr>
        <p:spPr>
          <a:xfrm>
            <a:off x="152400" y="1397813"/>
            <a:ext cx="872143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Problem of a chain code: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chain code sequence depends on a starting point.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treat a chain code as a circular sequence and redefine the starting point so that the resulting sequence of numbers forms an integer of minimum magnitude.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first difference of a chain code: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counting the number of direction change (in counterclockwise) between 2 adjacent elements of the code.</a:t>
            </a:r>
            <a:endParaRPr/>
          </a:p>
        </p:txBody>
      </p:sp>
      <p:sp>
        <p:nvSpPr>
          <p:cNvPr id="695" name="Google Shape;695;p90"/>
          <p:cNvSpPr txBox="1"/>
          <p:nvPr/>
        </p:nvSpPr>
        <p:spPr>
          <a:xfrm>
            <a:off x="152400" y="3429000"/>
            <a:ext cx="1349375" cy="155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 sz="24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/>
          </a:p>
        </p:txBody>
      </p:sp>
      <p:grpSp>
        <p:nvGrpSpPr>
          <p:cNvPr id="696" name="Google Shape;696;p90"/>
          <p:cNvGrpSpPr/>
          <p:nvPr/>
        </p:nvGrpSpPr>
        <p:grpSpPr>
          <a:xfrm>
            <a:off x="0" y="3886200"/>
            <a:ext cx="1800225" cy="1946275"/>
            <a:chOff x="3878" y="2304"/>
            <a:chExt cx="1134" cy="1226"/>
          </a:xfrm>
        </p:grpSpPr>
        <p:cxnSp>
          <p:nvCxnSpPr>
            <p:cNvPr id="697" name="Google Shape;697;p90"/>
            <p:cNvCxnSpPr/>
            <p:nvPr/>
          </p:nvCxnSpPr>
          <p:spPr>
            <a:xfrm rot="10800000">
              <a:off x="4464" y="2544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98" name="Google Shape;698;p90"/>
            <p:cNvCxnSpPr/>
            <p:nvPr/>
          </p:nvCxnSpPr>
          <p:spPr>
            <a:xfrm>
              <a:off x="4272" y="2736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99" name="Google Shape;699;p90"/>
            <p:cNvCxnSpPr/>
            <p:nvPr/>
          </p:nvCxnSpPr>
          <p:spPr>
            <a:xfrm rot="10800000">
              <a:off x="4656" y="2736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00" name="Google Shape;700;p90"/>
            <p:cNvCxnSpPr/>
            <p:nvPr/>
          </p:nvCxnSpPr>
          <p:spPr>
            <a:xfrm>
              <a:off x="4464" y="2928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01" name="Google Shape;701;p90"/>
            <p:cNvSpPr/>
            <p:nvPr/>
          </p:nvSpPr>
          <p:spPr>
            <a:xfrm>
              <a:off x="4464" y="2784"/>
              <a:ext cx="144" cy="144"/>
            </a:xfrm>
            <a:custGeom>
              <a:rect b="b" l="l" r="r" t="t"/>
              <a:pathLst>
                <a:path extrusionOk="0" fill="none" h="21600" w="2160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extrusionOk="0" h="21600" w="2160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2" name="Google Shape;702;p90"/>
            <p:cNvSpPr txBox="1"/>
            <p:nvPr/>
          </p:nvSpPr>
          <p:spPr>
            <a:xfrm>
              <a:off x="4358" y="2304"/>
              <a:ext cx="212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  <p:sp>
          <p:nvSpPr>
            <p:cNvPr id="703" name="Google Shape;703;p90"/>
            <p:cNvSpPr txBox="1"/>
            <p:nvPr/>
          </p:nvSpPr>
          <p:spPr>
            <a:xfrm>
              <a:off x="3878" y="2762"/>
              <a:ext cx="212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  <p:sp>
          <p:nvSpPr>
            <p:cNvPr id="704" name="Google Shape;704;p90"/>
            <p:cNvSpPr txBox="1"/>
            <p:nvPr/>
          </p:nvSpPr>
          <p:spPr>
            <a:xfrm>
              <a:off x="4358" y="3242"/>
              <a:ext cx="212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/>
            </a:p>
          </p:txBody>
        </p:sp>
        <p:sp>
          <p:nvSpPr>
            <p:cNvPr id="705" name="Google Shape;705;p90"/>
            <p:cNvSpPr txBox="1"/>
            <p:nvPr/>
          </p:nvSpPr>
          <p:spPr>
            <a:xfrm>
              <a:off x="4800" y="2784"/>
              <a:ext cx="212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/>
            </a:p>
          </p:txBody>
        </p:sp>
      </p:grpSp>
      <p:sp>
        <p:nvSpPr>
          <p:cNvPr id="706" name="Google Shape;706;p90"/>
          <p:cNvSpPr txBox="1"/>
          <p:nvPr/>
        </p:nvSpPr>
        <p:spPr>
          <a:xfrm>
            <a:off x="4572000" y="3429000"/>
            <a:ext cx="4508500" cy="22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a chain code: 10103322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The first difference =  3133030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Treating a chain code as 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circular sequence, we get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the first difference = 33133030</a:t>
            </a:r>
            <a:endParaRPr/>
          </a:p>
        </p:txBody>
      </p:sp>
      <p:sp>
        <p:nvSpPr>
          <p:cNvPr id="707" name="Google Shape;707;p90"/>
          <p:cNvSpPr txBox="1"/>
          <p:nvPr/>
        </p:nvSpPr>
        <p:spPr>
          <a:xfrm>
            <a:off x="1676400" y="3429000"/>
            <a:ext cx="2941638" cy="301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Chain code : The first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difference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0 🡪 1	  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0 🡪 2	   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0 🡪 3	   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2 🡪 3	  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2 🡪 0	   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2 🡪 1 	   3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8" name="Google Shape;708;p90"/>
          <p:cNvSpPr txBox="1"/>
          <p:nvPr/>
        </p:nvSpPr>
        <p:spPr>
          <a:xfrm>
            <a:off x="4632325" y="5908675"/>
            <a:ext cx="4054475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first difference is rotational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invariant.</a:t>
            </a:r>
            <a:endParaRPr/>
          </a:p>
        </p:txBody>
      </p:sp>
      <p:sp>
        <p:nvSpPr>
          <p:cNvPr id="709" name="Google Shape;709;p9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Difference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1"/>
          <p:cNvSpPr txBox="1"/>
          <p:nvPr/>
        </p:nvSpPr>
        <p:spPr>
          <a:xfrm>
            <a:off x="241156" y="1942811"/>
            <a:ext cx="6110287" cy="155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Shape number of the boundary definition: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the first difference of smallest magnitude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order n of the shape number: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the number of digits in the sequence</a:t>
            </a:r>
            <a:endParaRPr/>
          </a:p>
        </p:txBody>
      </p:sp>
      <p:grpSp>
        <p:nvGrpSpPr>
          <p:cNvPr id="715" name="Google Shape;715;p91"/>
          <p:cNvGrpSpPr/>
          <p:nvPr/>
        </p:nvGrpSpPr>
        <p:grpSpPr>
          <a:xfrm>
            <a:off x="7050520" y="1745960"/>
            <a:ext cx="1800225" cy="1946275"/>
            <a:chOff x="3878" y="2304"/>
            <a:chExt cx="1134" cy="1226"/>
          </a:xfrm>
        </p:grpSpPr>
        <p:cxnSp>
          <p:nvCxnSpPr>
            <p:cNvPr id="716" name="Google Shape;716;p91"/>
            <p:cNvCxnSpPr/>
            <p:nvPr/>
          </p:nvCxnSpPr>
          <p:spPr>
            <a:xfrm rot="10800000">
              <a:off x="4464" y="2544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17" name="Google Shape;717;p91"/>
            <p:cNvCxnSpPr/>
            <p:nvPr/>
          </p:nvCxnSpPr>
          <p:spPr>
            <a:xfrm>
              <a:off x="4272" y="2736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18" name="Google Shape;718;p91"/>
            <p:cNvCxnSpPr/>
            <p:nvPr/>
          </p:nvCxnSpPr>
          <p:spPr>
            <a:xfrm rot="10800000">
              <a:off x="4656" y="2736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19" name="Google Shape;719;p91"/>
            <p:cNvCxnSpPr/>
            <p:nvPr/>
          </p:nvCxnSpPr>
          <p:spPr>
            <a:xfrm>
              <a:off x="4464" y="2928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20" name="Google Shape;720;p91"/>
            <p:cNvSpPr/>
            <p:nvPr/>
          </p:nvSpPr>
          <p:spPr>
            <a:xfrm>
              <a:off x="4464" y="2784"/>
              <a:ext cx="144" cy="144"/>
            </a:xfrm>
            <a:custGeom>
              <a:rect b="b" l="l" r="r" t="t"/>
              <a:pathLst>
                <a:path extrusionOk="0" fill="none" h="21600" w="2160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extrusionOk="0" h="21600" w="2160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1" name="Google Shape;721;p91"/>
            <p:cNvSpPr txBox="1"/>
            <p:nvPr/>
          </p:nvSpPr>
          <p:spPr>
            <a:xfrm>
              <a:off x="4358" y="2304"/>
              <a:ext cx="212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  <p:sp>
          <p:nvSpPr>
            <p:cNvPr id="722" name="Google Shape;722;p91"/>
            <p:cNvSpPr txBox="1"/>
            <p:nvPr/>
          </p:nvSpPr>
          <p:spPr>
            <a:xfrm>
              <a:off x="3878" y="2762"/>
              <a:ext cx="212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  <p:sp>
          <p:nvSpPr>
            <p:cNvPr id="723" name="Google Shape;723;p91"/>
            <p:cNvSpPr txBox="1"/>
            <p:nvPr/>
          </p:nvSpPr>
          <p:spPr>
            <a:xfrm>
              <a:off x="4358" y="3242"/>
              <a:ext cx="212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/>
            </a:p>
          </p:txBody>
        </p:sp>
        <p:sp>
          <p:nvSpPr>
            <p:cNvPr id="724" name="Google Shape;724;p91"/>
            <p:cNvSpPr txBox="1"/>
            <p:nvPr/>
          </p:nvSpPr>
          <p:spPr>
            <a:xfrm>
              <a:off x="4800" y="2784"/>
              <a:ext cx="212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/>
            </a:p>
          </p:txBody>
        </p:sp>
      </p:grpSp>
      <p:pic>
        <p:nvPicPr>
          <p:cNvPr id="725" name="Google Shape;725;p91"/>
          <p:cNvPicPr preferRelativeResize="0"/>
          <p:nvPr/>
        </p:nvPicPr>
        <p:blipFill rotWithShape="1">
          <a:blip r:embed="rId3">
            <a:alphaModFix/>
          </a:blip>
          <a:srcRect b="54457" l="0" r="50891" t="0"/>
          <a:stretch/>
        </p:blipFill>
        <p:spPr>
          <a:xfrm>
            <a:off x="353291" y="3498850"/>
            <a:ext cx="5715000" cy="31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9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Shape Number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92"/>
          <p:cNvPicPr preferRelativeResize="0"/>
          <p:nvPr/>
        </p:nvPicPr>
        <p:blipFill rotWithShape="1">
          <a:blip r:embed="rId3">
            <a:alphaModFix/>
          </a:blip>
          <a:srcRect b="0" l="0" r="26414" t="0"/>
          <a:stretch/>
        </p:blipFill>
        <p:spPr>
          <a:xfrm>
            <a:off x="457200" y="1143000"/>
            <a:ext cx="6477000" cy="52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92"/>
          <p:cNvSpPr txBox="1"/>
          <p:nvPr/>
        </p:nvSpPr>
        <p:spPr>
          <a:xfrm>
            <a:off x="0" y="0"/>
            <a:ext cx="3981450" cy="519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Shape Number (cont.) </a:t>
            </a:r>
            <a:endParaRPr/>
          </a:p>
        </p:txBody>
      </p:sp>
      <p:sp>
        <p:nvSpPr>
          <p:cNvPr id="733" name="Google Shape;733;p92"/>
          <p:cNvSpPr txBox="1"/>
          <p:nvPr/>
        </p:nvSpPr>
        <p:spPr>
          <a:xfrm>
            <a:off x="5562600" y="1371600"/>
            <a:ext cx="3179763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Shape numbers of order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4, 6 and 8 </a:t>
            </a:r>
            <a:endParaRPr/>
          </a:p>
        </p:txBody>
      </p:sp>
      <p:sp>
        <p:nvSpPr>
          <p:cNvPr id="734" name="Google Shape;734;p92"/>
          <p:cNvSpPr txBox="1"/>
          <p:nvPr/>
        </p:nvSpPr>
        <p:spPr>
          <a:xfrm>
            <a:off x="6418263" y="6456363"/>
            <a:ext cx="27257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(Images from Rafael C. Gonzalez and Richard E.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Wood, Digital Image Processing, 2</a:t>
            </a:r>
            <a:r>
              <a:rPr baseline="30000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Edition.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93"/>
          <p:cNvSpPr/>
          <p:nvPr/>
        </p:nvSpPr>
        <p:spPr>
          <a:xfrm>
            <a:off x="249382" y="1726490"/>
            <a:ext cx="8645236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simple functional representation that can be used to describe and reconstruct the boundary with appropriate accuracy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1D functional representation of a boundary.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simple way s to plot the distance from the centroid as a function of the angle.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0" name="Google Shape;740;p9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Signature</a:t>
            </a:r>
            <a:endParaRPr/>
          </a:p>
        </p:txBody>
      </p:sp>
      <p:pic>
        <p:nvPicPr>
          <p:cNvPr id="741" name="Google Shape;741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8287" y="3296150"/>
            <a:ext cx="5067300" cy="32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938" y="1822450"/>
            <a:ext cx="8328025" cy="40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2386013" y="500063"/>
            <a:ext cx="4391025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Detection of Discontinuities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Edge Detection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Moments</a:t>
            </a:r>
            <a:endParaRPr/>
          </a:p>
        </p:txBody>
      </p:sp>
      <p:sp>
        <p:nvSpPr>
          <p:cNvPr id="747" name="Google Shape;747;p9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/>
              <a:t>Image moments are a set of statistical parameters to measure the distribution of where the pixels are and their intensities. Mathematically, the image moment M</a:t>
            </a:r>
            <a:r>
              <a:rPr baseline="-25000" lang="en-US" sz="2800"/>
              <a:t>ij</a:t>
            </a:r>
            <a:r>
              <a:rPr lang="en-US" sz="2800"/>
              <a:t> of order (i,j) for a greyscale image with pixel intensities I(x,y) is calculated as</a:t>
            </a:r>
            <a:endParaRPr sz="2800"/>
          </a:p>
        </p:txBody>
      </p:sp>
      <p:pic>
        <p:nvPicPr>
          <p:cNvPr descr="https://i0.wp.com/theailearner.com/wp-content/uploads/2020/10/moment-1.jpg?resize=422%2C93&amp;ssl=1" id="748" name="Google Shape;748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7275" y="4437351"/>
            <a:ext cx="401955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94"/>
          <p:cNvSpPr/>
          <p:nvPr/>
        </p:nvSpPr>
        <p:spPr>
          <a:xfrm>
            <a:off x="810490" y="5703838"/>
            <a:ext cx="80113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Here, x, y refers to the row and column index and I(x,y) refers to the intensity at that location (x,y).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9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Area: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For a binary image, the zeroth order moment corresponds to the area. Using the above formulae, the zeroth order moment (M00) is given by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sz="2000"/>
          </a:p>
        </p:txBody>
      </p:sp>
      <p:pic>
        <p:nvPicPr>
          <p:cNvPr descr="https://i0.wp.com/theailearner.com/wp-content/uploads/2020/10/moment_0-1.jpg?resize=376%2C104&amp;ssl=1" id="756" name="Google Shape;75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8056" y="3206461"/>
            <a:ext cx="3581400" cy="990601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5"/>
          <p:cNvSpPr/>
          <p:nvPr/>
        </p:nvSpPr>
        <p:spPr>
          <a:xfrm>
            <a:off x="529935" y="4363411"/>
            <a:ext cx="843741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 binary image, this corresponds to counting all the non-zero pixels and that is equivalent to the area. For greyscale image, this corresponds to the sum of pixel intensity values.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9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Centroid: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Centroid simply is the arithmetic mean position of all the points. In terms of image moments, centroid is given by the relation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This is simple to understand. For instance, for a binary image M10 corresponds to the sum of all non-zero pixels (x-coordinate), M01 corresponds to the sum of all non-zero pixels (y-coordinate) and M00 is the total number of non-zero pixels and that is what the centroid is.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/>
          </a:p>
        </p:txBody>
      </p:sp>
      <p:pic>
        <p:nvPicPr>
          <p:cNvPr descr="https://i0.wp.com/theailearner.com/wp-content/uploads/2020/10/moment_cent.jpg?resize=579%2C132&amp;ssl=1" id="764" name="Google Shape;764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6721" y="2931246"/>
            <a:ext cx="5514975" cy="125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9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97"/>
          <p:cNvSpPr/>
          <p:nvPr/>
        </p:nvSpPr>
        <p:spPr>
          <a:xfrm>
            <a:off x="467591" y="1628507"/>
            <a:ext cx="82503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Let’s take a simple example to understand how to calculate image moments for a given image.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ttps://i0.wp.com/theailearner.com/wp-content/uploads/2020/10/mom_img.jpg?resize=407%2C388&amp;ssl=1" id="771" name="Google Shape;771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3416" y="2586903"/>
            <a:ext cx="3876675" cy="3695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0.wp.com/theailearner.com/wp-content/uploads/2020/10/mom_cal.jpg?resize=625%2C384&amp;ssl=1" id="772" name="Google Shape;772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0875" y="2459504"/>
            <a:ext cx="595312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9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Central moments</a:t>
            </a:r>
            <a:r>
              <a:rPr lang="en-US"/>
              <a:t> are defined as</a:t>
            </a:r>
            <a:endParaRPr/>
          </a:p>
        </p:txBody>
      </p:sp>
      <p:pic>
        <p:nvPicPr>
          <p:cNvPr id="779" name="Google Shape;779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675" y="2137352"/>
            <a:ext cx="5919004" cy="102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2025" y="3282083"/>
            <a:ext cx="7579694" cy="895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04840" y="4300392"/>
            <a:ext cx="2285373" cy="1841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7" name="Google Shape;787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1007" y="451074"/>
            <a:ext cx="5747435" cy="1592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291" y="2119904"/>
            <a:ext cx="8968059" cy="478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65844" y="3165642"/>
            <a:ext cx="6910103" cy="8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6712" y="4272258"/>
            <a:ext cx="4604945" cy="161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78321" y="3867908"/>
            <a:ext cx="4289738" cy="2209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0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7" name="Google Shape;797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393" y="1638584"/>
            <a:ext cx="6444714" cy="4647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3" name="Google Shape;803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6516412" cy="130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0965" y="2728399"/>
            <a:ext cx="4958553" cy="1306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8940" y="3848859"/>
            <a:ext cx="4789709" cy="1306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8071" y="5155144"/>
            <a:ext cx="6338453" cy="114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0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536411"/>
            <a:ext cx="6999890" cy="420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769" y="5862310"/>
            <a:ext cx="8896231" cy="581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0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9" name="Google Shape;819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8517" y="603445"/>
            <a:ext cx="5411993" cy="814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7538" y="1827190"/>
            <a:ext cx="6650228" cy="4807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600" y="1431925"/>
            <a:ext cx="6870700" cy="5389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/>
        </p:nvSpPr>
        <p:spPr>
          <a:xfrm>
            <a:off x="2386013" y="500063"/>
            <a:ext cx="4391025" cy="8223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folHlink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Detection of Discontinuities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Edge Detection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P-2E-book-presentations-template">
  <a:themeElements>
    <a:clrScheme name="DIP-2E-book-presentations-template.p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